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20" r:id="rId5"/>
  </p:sldMasterIdLst>
  <p:sldIdLst>
    <p:sldId id="256" r:id="rId6"/>
    <p:sldId id="449" r:id="rId7"/>
    <p:sldId id="257" r:id="rId8"/>
    <p:sldId id="258" r:id="rId9"/>
    <p:sldId id="445" r:id="rId10"/>
    <p:sldId id="310" r:id="rId11"/>
    <p:sldId id="446" r:id="rId12"/>
    <p:sldId id="271" r:id="rId13"/>
    <p:sldId id="447" r:id="rId14"/>
    <p:sldId id="311" r:id="rId15"/>
    <p:sldId id="299" r:id="rId16"/>
    <p:sldId id="308" r:id="rId17"/>
    <p:sldId id="309" r:id="rId18"/>
    <p:sldId id="312" r:id="rId19"/>
    <p:sldId id="313" r:id="rId20"/>
    <p:sldId id="314" r:id="rId21"/>
    <p:sldId id="267" r:id="rId22"/>
    <p:sldId id="448" r:id="rId23"/>
    <p:sldId id="259" r:id="rId24"/>
    <p:sldId id="430" r:id="rId25"/>
    <p:sldId id="402" r:id="rId26"/>
    <p:sldId id="403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40" r:id="rId35"/>
    <p:sldId id="414" r:id="rId36"/>
    <p:sldId id="416" r:id="rId37"/>
    <p:sldId id="417" r:id="rId38"/>
    <p:sldId id="405" r:id="rId39"/>
    <p:sldId id="400" r:id="rId40"/>
    <p:sldId id="390" r:id="rId41"/>
    <p:sldId id="441" r:id="rId42"/>
    <p:sldId id="260" r:id="rId43"/>
    <p:sldId id="442" r:id="rId44"/>
    <p:sldId id="261" r:id="rId45"/>
    <p:sldId id="443" r:id="rId46"/>
    <p:sldId id="262" r:id="rId47"/>
    <p:sldId id="444" r:id="rId48"/>
    <p:sldId id="263" r:id="rId49"/>
    <p:sldId id="26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B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864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0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4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9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t-EE" sz="2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700"/>
            <a:ext cx="10972440" cy="39774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t-EE" sz="1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64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590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22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97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38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06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5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6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392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47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16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18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4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6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8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6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8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68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5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6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bit.ly/haridusklaster?fbclid=IwAR20ATQS0u9UkRTu70V8qyBU5LO6n2FP4BEQu4H26tp48kCQ0WgGJsbuPa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hyperlink" Target="http://www.tuur.ee/tuurid/08-kutseoppeasutuste-virtuaaltuurid/32-ida-virumaa-khk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2858" y="1004703"/>
            <a:ext cx="11126285" cy="220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5"/>
              </a:lnSpc>
            </a:pPr>
            <a:r>
              <a:rPr lang="en-US" sz="5119" b="1" spc="179" dirty="0" err="1">
                <a:solidFill>
                  <a:srgbClr val="FDFCFD"/>
                </a:solidFill>
                <a:latin typeface="Aino 1"/>
              </a:rPr>
              <a:t>Koolide</a:t>
            </a:r>
            <a:r>
              <a:rPr lang="en-US" sz="5119" b="1" spc="179" dirty="0">
                <a:solidFill>
                  <a:srgbClr val="FDFCFD"/>
                </a:solidFill>
                <a:latin typeface="Aino 1"/>
              </a:rPr>
              <a:t> ja </a:t>
            </a:r>
            <a:r>
              <a:rPr lang="en-US" sz="5119" b="1" spc="179" dirty="0" err="1">
                <a:solidFill>
                  <a:srgbClr val="FDFCFD"/>
                </a:solidFill>
                <a:latin typeface="Aino 1"/>
              </a:rPr>
              <a:t>kooliväliste</a:t>
            </a:r>
            <a:r>
              <a:rPr lang="en-US" sz="5119" b="1" spc="179" dirty="0">
                <a:solidFill>
                  <a:srgbClr val="FDFCFD"/>
                </a:solidFill>
                <a:latin typeface="Aino 1"/>
              </a:rPr>
              <a:t> </a:t>
            </a:r>
            <a:r>
              <a:rPr lang="en-US" sz="5119" b="1" spc="179" dirty="0" err="1">
                <a:solidFill>
                  <a:srgbClr val="FDFCFD"/>
                </a:solidFill>
                <a:latin typeface="Aino 1"/>
              </a:rPr>
              <a:t>partnerite</a:t>
            </a:r>
            <a:r>
              <a:rPr lang="en-US" sz="5119" b="1" spc="179" dirty="0">
                <a:solidFill>
                  <a:srgbClr val="FDFCFD"/>
                </a:solidFill>
                <a:latin typeface="Aino 1"/>
              </a:rPr>
              <a:t> </a:t>
            </a:r>
          </a:p>
          <a:p>
            <a:pPr algn="just">
              <a:lnSpc>
                <a:spcPts val="6245"/>
              </a:lnSpc>
            </a:pPr>
            <a:r>
              <a:rPr lang="en-US" sz="5119" b="1" spc="179" dirty="0" err="1">
                <a:solidFill>
                  <a:srgbClr val="FDFCFD"/>
                </a:solidFill>
                <a:latin typeface="Aino 1"/>
              </a:rPr>
              <a:t>Koostööseminar</a:t>
            </a:r>
            <a:endParaRPr lang="en-US" sz="5119" b="1" spc="179" dirty="0">
              <a:solidFill>
                <a:srgbClr val="FDFCFD"/>
              </a:solidFill>
              <a:latin typeface="Aino 1"/>
            </a:endParaRPr>
          </a:p>
          <a:p>
            <a:pPr algn="just">
              <a:lnSpc>
                <a:spcPts val="4630"/>
              </a:lnSpc>
            </a:pPr>
            <a:endParaRPr lang="en-US" sz="5119" spc="179" dirty="0">
              <a:solidFill>
                <a:srgbClr val="FDFCFD"/>
              </a:solidFill>
              <a:latin typeface="Aino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2858" y="2893060"/>
            <a:ext cx="6545163" cy="115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400" dirty="0">
                <a:solidFill>
                  <a:srgbClr val="FFFFFF"/>
                </a:solidFill>
                <a:latin typeface="Aino 2"/>
              </a:rPr>
              <a:t>Ida-</a:t>
            </a:r>
            <a:r>
              <a:rPr lang="en-US" sz="2400" dirty="0" err="1">
                <a:solidFill>
                  <a:srgbClr val="FFFFFF"/>
                </a:solidFill>
                <a:latin typeface="Aino 2"/>
              </a:rPr>
              <a:t>Virumaa</a:t>
            </a:r>
            <a:r>
              <a:rPr lang="en-US" sz="2199" dirty="0">
                <a:solidFill>
                  <a:srgbClr val="FFFFFF"/>
                </a:solidFill>
                <a:latin typeface="Aino 2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ino 2"/>
              </a:rPr>
              <a:t>Kutsehariduskeskuse</a:t>
            </a:r>
            <a:r>
              <a:rPr lang="en-US" sz="2199" dirty="0">
                <a:solidFill>
                  <a:srgbClr val="FFFFFF"/>
                </a:solidFill>
                <a:latin typeface="Aino 2"/>
              </a:rPr>
              <a:t> Jõhvi </a:t>
            </a:r>
            <a:r>
              <a:rPr lang="en-US" sz="2199" dirty="0" err="1">
                <a:solidFill>
                  <a:srgbClr val="FFFFFF"/>
                </a:solidFill>
                <a:latin typeface="Aino 2"/>
              </a:rPr>
              <a:t>õppekoht</a:t>
            </a:r>
            <a:endParaRPr lang="en-US" sz="2199" dirty="0">
              <a:solidFill>
                <a:srgbClr val="FFFFFF"/>
              </a:solidFill>
              <a:latin typeface="Aino 2"/>
            </a:endParaRPr>
          </a:p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FFFFFF"/>
                </a:solidFill>
                <a:latin typeface="Aino 2"/>
              </a:rPr>
              <a:t>3. </a:t>
            </a:r>
            <a:r>
              <a:rPr lang="en-US" sz="2400" dirty="0" err="1">
                <a:solidFill>
                  <a:srgbClr val="FFFFFF"/>
                </a:solidFill>
                <a:latin typeface="Aino 2"/>
              </a:rPr>
              <a:t>november</a:t>
            </a:r>
            <a:r>
              <a:rPr lang="en-US" sz="2199" dirty="0">
                <a:solidFill>
                  <a:srgbClr val="FFFFFF"/>
                </a:solidFill>
                <a:latin typeface="Aino 2"/>
              </a:rPr>
              <a:t> 2022</a:t>
            </a:r>
          </a:p>
          <a:p>
            <a:pPr>
              <a:lnSpc>
                <a:spcPts val="3079"/>
              </a:lnSpc>
            </a:pPr>
            <a:endParaRPr lang="en-US" sz="2199" dirty="0">
              <a:solidFill>
                <a:srgbClr val="FFFFFF"/>
              </a:solidFill>
              <a:latin typeface="Aino 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273226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t-EE" sz="3600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971900" cy="458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2900" spc="-1" dirty="0">
              <a:latin typeface="Arial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397710" y="516034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5F049-4CC7-51C8-8F2E-607A6A35493E}"/>
              </a:ext>
            </a:extLst>
          </p:cNvPr>
          <p:cNvSpPr txBox="1"/>
          <p:nvPr/>
        </p:nvSpPr>
        <p:spPr>
          <a:xfrm rot="171610">
            <a:off x="190462" y="2207741"/>
            <a:ext cx="4051005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16000" indent="-161460" algn="ctr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2400" spc="-1" dirty="0">
                <a:latin typeface="Arial"/>
              </a:rPr>
              <a:t>Kui mitmed koolivälised partnerid viivad koolis läbi külalistunde?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93706-D70F-ABAB-3477-8F6AAEA09F3A}"/>
              </a:ext>
            </a:extLst>
          </p:cNvPr>
          <p:cNvSpPr txBox="1"/>
          <p:nvPr/>
        </p:nvSpPr>
        <p:spPr>
          <a:xfrm rot="21084570">
            <a:off x="1911491" y="581063"/>
            <a:ext cx="6103088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6000" indent="-161460" algn="ctr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2400" spc="-1" dirty="0">
                <a:latin typeface="Arial"/>
              </a:rPr>
              <a:t>Kas kool kaasab partnereid õppekava arendusse ja arengueesmärkide kavandamisesse?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AD173-85A3-01CA-C218-879816ADCCE8}"/>
              </a:ext>
            </a:extLst>
          </p:cNvPr>
          <p:cNvSpPr txBox="1"/>
          <p:nvPr/>
        </p:nvSpPr>
        <p:spPr>
          <a:xfrm rot="1071687">
            <a:off x="5148085" y="3064397"/>
            <a:ext cx="6103088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6000" indent="-161460" algn="ctr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2400" spc="-1" dirty="0">
                <a:latin typeface="Arial"/>
              </a:rPr>
              <a:t>Kas kool analüüsib koos partneritega õppeaasta lõpus koostöö tulemuslikkust?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8B33-42BA-0A1F-00B7-0E7F42F7E4AB}"/>
              </a:ext>
            </a:extLst>
          </p:cNvPr>
          <p:cNvSpPr txBox="1"/>
          <p:nvPr/>
        </p:nvSpPr>
        <p:spPr>
          <a:xfrm rot="687716">
            <a:off x="7387258" y="1209860"/>
            <a:ext cx="4260125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16000" indent="-161460" algn="ctr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2400" spc="-1" dirty="0">
                <a:latin typeface="Arial"/>
              </a:rPr>
              <a:t>Kas koolis on kontaktisik, kelle ülesandeks on arendada koostööd kooliväliste partneritega?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CA14B-FF3A-C36A-0730-73D3ED8AE5B5}"/>
              </a:ext>
            </a:extLst>
          </p:cNvPr>
          <p:cNvSpPr txBox="1"/>
          <p:nvPr/>
        </p:nvSpPr>
        <p:spPr>
          <a:xfrm rot="21121678">
            <a:off x="985409" y="3929325"/>
            <a:ext cx="4292931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400" dirty="0"/>
              <a:t>Kas kooli arengukavas on eraldi peatükk, mis kirjeldab ja seab eesmärgid koostööle kooliväliste partneritega?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4EF5C-7C8B-F939-019E-2A61F3C67DB1}"/>
              </a:ext>
            </a:extLst>
          </p:cNvPr>
          <p:cNvSpPr txBox="1"/>
          <p:nvPr/>
        </p:nvSpPr>
        <p:spPr>
          <a:xfrm rot="1336542">
            <a:off x="5284257" y="4673388"/>
            <a:ext cx="6103088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6000" indent="-161460" algn="ctr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2400" spc="-1" dirty="0">
                <a:latin typeface="Arial"/>
              </a:rPr>
              <a:t>Kas kool võimaldab õppijal saada praktilist ettevõtluskogemust?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44668-DD8C-BF9F-9D19-AECDE8D09E88}"/>
              </a:ext>
            </a:extLst>
          </p:cNvPr>
          <p:cNvSpPr txBox="1"/>
          <p:nvPr/>
        </p:nvSpPr>
        <p:spPr>
          <a:xfrm rot="21407458">
            <a:off x="1264410" y="5856999"/>
            <a:ext cx="7007212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54540" algn="ctr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2400" spc="-1" dirty="0">
                <a:latin typeface="Arial"/>
              </a:rPr>
              <a:t>Kas kool tänab ja tunnustab oma partnereid?</a:t>
            </a:r>
          </a:p>
        </p:txBody>
      </p:sp>
    </p:spTree>
    <p:extLst>
      <p:ext uri="{BB962C8B-B14F-4D97-AF65-F5344CB8AC3E}">
        <p14:creationId xmlns:p14="http://schemas.microsoft.com/office/powerpoint/2010/main" val="36683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lang="et-EE" sz="3600" b="1" spc="-1" dirty="0">
                <a:solidFill>
                  <a:srgbClr val="000000"/>
                </a:solidFill>
                <a:latin typeface="Arial"/>
                <a:ea typeface="DejaVu Sans"/>
              </a:rPr>
              <a:t>Hea näide koostööst:</a:t>
            </a:r>
            <a:endParaRPr lang="et-EE" sz="3600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971900" cy="458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10000"/>
          </a:bodyPr>
          <a:lstStyle/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3300" spc="-1" dirty="0">
                <a:latin typeface="Arial"/>
              </a:rPr>
              <a:t>Ida-Viru Haridusklastri algatatud füüsika teema-aasta</a:t>
            </a:r>
            <a:br>
              <a:rPr lang="et-EE" sz="3300" spc="-1" dirty="0">
                <a:latin typeface="Arial"/>
              </a:rPr>
            </a:br>
            <a:r>
              <a:rPr lang="et-EE" sz="3000" b="1" spc="-1" dirty="0">
                <a:solidFill>
                  <a:srgbClr val="000000"/>
                </a:solidFill>
                <a:latin typeface="Arial"/>
                <a:ea typeface="DejaVu Sans"/>
              </a:rPr>
              <a:t>Algatasime 2021.a. füüsika teema-aasta „Särtsust pingeni“</a:t>
            </a: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3000" b="1" spc="-1" dirty="0">
              <a:solidFill>
                <a:srgbClr val="000000"/>
              </a:solidFill>
              <a:latin typeface="Arial"/>
            </a:endParaRP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3000" spc="-1" dirty="0">
                <a:solidFill>
                  <a:srgbClr val="000000"/>
                </a:solidFill>
                <a:latin typeface="Arial"/>
              </a:rPr>
              <a:t>Videokonkurss, õpi- ja videojuhised, Goldbergi masina ehitamise võistlus, Füüsika ralli, Arukate õpilaste Akadeemia</a:t>
            </a:r>
            <a:br>
              <a:rPr lang="et-EE" sz="3000" spc="-1" dirty="0">
                <a:solidFill>
                  <a:srgbClr val="000000"/>
                </a:solidFill>
                <a:latin typeface="Arial"/>
              </a:rPr>
            </a:br>
            <a:br>
              <a:rPr lang="et-EE" sz="3000" spc="-1" dirty="0">
                <a:solidFill>
                  <a:srgbClr val="000000"/>
                </a:solidFill>
                <a:latin typeface="Arial"/>
              </a:rPr>
            </a:br>
            <a:r>
              <a:rPr lang="et-EE" sz="3000" spc="-1" dirty="0">
                <a:solidFill>
                  <a:srgbClr val="000000"/>
                </a:solidFill>
                <a:latin typeface="Arial"/>
              </a:rPr>
              <a:t>Teostajaks: Ida-Virumaa loodusainete õpetajad. </a:t>
            </a:r>
            <a:br>
              <a:rPr lang="et-EE" sz="3000" spc="-1" dirty="0">
                <a:solidFill>
                  <a:srgbClr val="000000"/>
                </a:solidFill>
                <a:latin typeface="Arial"/>
              </a:rPr>
            </a:br>
            <a:br>
              <a:rPr lang="et-EE" sz="3000" spc="-1" dirty="0">
                <a:solidFill>
                  <a:srgbClr val="000000"/>
                </a:solidFill>
                <a:latin typeface="Arial"/>
              </a:rPr>
            </a:br>
            <a:r>
              <a:rPr lang="et-EE" sz="3000" b="1" spc="-1" dirty="0">
                <a:solidFill>
                  <a:srgbClr val="FFC000"/>
                </a:solidFill>
                <a:latin typeface="Arial"/>
              </a:rPr>
              <a:t>TULEMUS:</a:t>
            </a:r>
            <a:r>
              <a:rPr lang="et-EE" sz="3000" spc="-1" dirty="0">
                <a:solidFill>
                  <a:srgbClr val="000000"/>
                </a:solidFill>
                <a:latin typeface="Arial"/>
              </a:rPr>
              <a:t> moodustus Ida-Viru loodusainete õpetajate ainesektsioon, mis on haridusastmete ülene (lasteaiast kõrgkoolini välja)</a:t>
            </a:r>
            <a:endParaRPr lang="et-EE" sz="2900" spc="-1" dirty="0">
              <a:latin typeface="Arial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753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lang="et-EE" sz="3600" b="1" spc="-1" dirty="0">
                <a:solidFill>
                  <a:srgbClr val="000000"/>
                </a:solidFill>
                <a:latin typeface="Arial"/>
                <a:ea typeface="DejaVu Sans"/>
              </a:rPr>
              <a:t>Hea näide koostööst:</a:t>
            </a:r>
            <a:endParaRPr lang="et-EE" sz="3600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971900" cy="458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3300" spc="-1" dirty="0">
                <a:latin typeface="Arial"/>
              </a:rPr>
              <a:t> </a:t>
            </a:r>
            <a:r>
              <a:rPr lang="et-EE" sz="3300" b="1" spc="-1" dirty="0">
                <a:latin typeface="Arial"/>
              </a:rPr>
              <a:t>Arukate Õpilaste Akadeemia (9.kl – kõrgkooli õpilastele). </a:t>
            </a:r>
            <a:r>
              <a:rPr lang="et-EE" sz="2200" b="1" spc="-1" dirty="0">
                <a:latin typeface="Arial"/>
              </a:rPr>
              <a:t>Osaleb 15 õpilaste 4-liikmelist meeskonda</a:t>
            </a:r>
            <a:br>
              <a:rPr lang="et-EE" sz="3300" b="1" spc="-1" dirty="0">
                <a:latin typeface="Arial"/>
              </a:rPr>
            </a:br>
            <a:endParaRPr lang="et-EE" sz="3300" b="1" spc="-1" dirty="0">
              <a:latin typeface="Arial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spc="-1" dirty="0">
                <a:latin typeface="Arial"/>
              </a:rPr>
              <a:t>Iga kohtumine toimub erinevas haridusasutuses, igal korral kaasatud uus kooliväline organisatsioon (Nt: VKG, Kaevandusmuuseum, Keskkonnaamet, CTF Tech jms).</a:t>
            </a:r>
            <a:endParaRPr lang="et-EE" sz="2900" spc="-1" dirty="0">
              <a:latin typeface="Arial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75306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lang="et-EE" sz="3600" b="1" spc="-1" dirty="0">
                <a:solidFill>
                  <a:srgbClr val="000000"/>
                </a:solidFill>
                <a:latin typeface="Arial"/>
                <a:ea typeface="DejaVu Sans"/>
              </a:rPr>
              <a:t>Uus ettevõtmine:</a:t>
            </a:r>
            <a:endParaRPr lang="et-EE" sz="3600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568594" cy="458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b="1" spc="-1" dirty="0">
                <a:latin typeface="Arial"/>
              </a:rPr>
              <a:t>Toome Ida-Virumaa haridusjuhid haridusastete üleselt kokku</a:t>
            </a:r>
            <a:br>
              <a:rPr lang="et-EE" sz="3300" b="1" spc="-1" dirty="0">
                <a:latin typeface="Arial"/>
              </a:rPr>
            </a:br>
            <a:endParaRPr lang="et-EE" sz="3300" b="1" spc="-1" dirty="0">
              <a:latin typeface="Arial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spc="-1" dirty="0">
                <a:latin typeface="Arial"/>
              </a:rPr>
              <a:t>Esimene kohtumine:</a:t>
            </a:r>
            <a:br>
              <a:rPr lang="et-EE" sz="3300" spc="-1" dirty="0">
                <a:latin typeface="Arial"/>
              </a:rPr>
            </a:br>
            <a:r>
              <a:rPr lang="et-EE" sz="3300" spc="-1" dirty="0">
                <a:latin typeface="Arial"/>
              </a:rPr>
              <a:t>Metalliettevõtte Fortaco ja Ida-Virumaa Kutsehariduskeskuse Narva õppehoone külastamine</a:t>
            </a:r>
            <a:br>
              <a:rPr lang="et-EE" sz="3300" spc="-1" dirty="0">
                <a:latin typeface="Arial"/>
              </a:rPr>
            </a:br>
            <a:br>
              <a:rPr lang="et-EE" sz="3300" spc="-1" dirty="0">
                <a:latin typeface="Arial"/>
              </a:rPr>
            </a:br>
            <a:r>
              <a:rPr lang="et-EE" sz="2400" b="1" spc="-1" dirty="0">
                <a:solidFill>
                  <a:srgbClr val="FFC000"/>
                </a:solidFill>
                <a:latin typeface="Arial"/>
              </a:rPr>
              <a:t>Eesmärk: </a:t>
            </a:r>
            <a:r>
              <a:rPr lang="et-EE" sz="2400" spc="-1" dirty="0">
                <a:latin typeface="Arial"/>
              </a:rPr>
              <a:t>Tutvuda Ida-Viru ettevõttega ning meie piirkonna kooliga = toetada uute kontaktide loomist</a:t>
            </a: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192004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lang="et-EE" sz="2700" b="1" spc="-1" dirty="0">
                <a:solidFill>
                  <a:srgbClr val="050505"/>
                </a:solidFill>
                <a:ea typeface="DejaVu Sans"/>
              </a:rPr>
              <a:t>M</a:t>
            </a:r>
            <a:r>
              <a:rPr lang="fi-FI" sz="2700" b="1" dirty="0">
                <a:solidFill>
                  <a:srgbClr val="050505"/>
                </a:solidFill>
              </a:rPr>
              <a:t>is on </a:t>
            </a:r>
            <a:r>
              <a:rPr lang="et-EE" sz="2700" b="1" dirty="0">
                <a:solidFill>
                  <a:srgbClr val="050505"/>
                </a:solidFill>
              </a:rPr>
              <a:t>partneritega/</a:t>
            </a:r>
            <a:r>
              <a:rPr lang="fi-FI" sz="2700" b="1" dirty="0" err="1">
                <a:solidFill>
                  <a:srgbClr val="050505"/>
                </a:solidFill>
              </a:rPr>
              <a:t>ettevõtjatega</a:t>
            </a:r>
            <a:r>
              <a:rPr lang="fi-FI" sz="2700" b="1" dirty="0">
                <a:solidFill>
                  <a:srgbClr val="050505"/>
                </a:solidFill>
              </a:rPr>
              <a:t> </a:t>
            </a:r>
            <a:r>
              <a:rPr lang="fi-FI" sz="2700" b="1" dirty="0" err="1">
                <a:solidFill>
                  <a:srgbClr val="050505"/>
                </a:solidFill>
              </a:rPr>
              <a:t>koostöö</a:t>
            </a:r>
            <a:r>
              <a:rPr lang="et-EE" sz="2700" b="1" dirty="0">
                <a:solidFill>
                  <a:srgbClr val="050505"/>
                </a:solidFill>
              </a:rPr>
              <a:t>s</a:t>
            </a:r>
            <a:r>
              <a:rPr lang="fi-FI" sz="2700" b="1" dirty="0">
                <a:solidFill>
                  <a:srgbClr val="050505"/>
                </a:solidFill>
              </a:rPr>
              <a:t> tulema</a:t>
            </a:r>
            <a:r>
              <a:rPr lang="et-EE" sz="2700" b="1" dirty="0">
                <a:solidFill>
                  <a:srgbClr val="050505"/>
                </a:solidFill>
              </a:rPr>
              <a:t>s</a:t>
            </a:r>
            <a:r>
              <a:rPr lang="et-EE" sz="2700" b="1" spc="-1" dirty="0">
                <a:solidFill>
                  <a:srgbClr val="000000"/>
                </a:solidFill>
                <a:ea typeface="DejaVu Sans"/>
              </a:rPr>
              <a:t>:</a:t>
            </a:r>
            <a:endParaRPr lang="et-EE" sz="2700" b="1" spc="-1" dirty="0"/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971900" cy="458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/>
          </a:bodyPr>
          <a:lstStyle/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b="1" spc="-1" dirty="0">
                <a:latin typeface="+mj-lt"/>
              </a:rPr>
              <a:t>Sotsiaalministeeriumi projekt „töövaatluspraktika“ </a:t>
            </a:r>
            <a:r>
              <a:rPr lang="et-EE" sz="3300" dirty="0">
                <a:solidFill>
                  <a:srgbClr val="050505"/>
                </a:solidFill>
                <a:latin typeface="+mj-lt"/>
              </a:rPr>
              <a:t>Ida-Viru Haridusklastri eestvedamisel. </a:t>
            </a: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3300" dirty="0">
              <a:solidFill>
                <a:srgbClr val="050505"/>
              </a:solidFill>
              <a:latin typeface="+mj-lt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dirty="0">
                <a:solidFill>
                  <a:srgbClr val="050505"/>
                </a:solidFill>
                <a:latin typeface="+mj-lt"/>
              </a:rPr>
              <a:t>Pilootprojektis kolm Ida-Viru kooli </a:t>
            </a: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dirty="0">
                <a:solidFill>
                  <a:srgbClr val="050505"/>
                </a:solidFill>
                <a:latin typeface="+mj-lt"/>
              </a:rPr>
              <a:t>Algus: 2023 jaanuar </a:t>
            </a: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endParaRPr lang="et-EE" sz="3300" dirty="0">
              <a:solidFill>
                <a:srgbClr val="050505"/>
              </a:solidFill>
              <a:latin typeface="+mj-lt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2400" b="1" spc="-1" dirty="0">
                <a:solidFill>
                  <a:srgbClr val="FFC000"/>
                </a:solidFill>
                <a:latin typeface="+mj-lt"/>
              </a:rPr>
              <a:t>PARTNERITELT OOTAME: </a:t>
            </a:r>
            <a:r>
              <a:rPr lang="et-EE" sz="3300" dirty="0">
                <a:solidFill>
                  <a:srgbClr val="050505"/>
                </a:solidFill>
                <a:latin typeface="+mj-lt"/>
              </a:rPr>
              <a:t>mentoreid, töötubade läbiviimist</a:t>
            </a:r>
            <a:br>
              <a:rPr lang="et-EE" sz="3300" spc="-1" dirty="0">
                <a:latin typeface="+mj-lt"/>
              </a:rPr>
            </a:br>
            <a:br>
              <a:rPr lang="et-EE" sz="3300" spc="-1" dirty="0">
                <a:latin typeface="+mj-lt"/>
              </a:rPr>
            </a:br>
            <a:r>
              <a:rPr lang="et-EE" sz="2400" b="1" spc="-1" dirty="0">
                <a:solidFill>
                  <a:srgbClr val="FFC000"/>
                </a:solidFill>
                <a:latin typeface="+mj-lt"/>
              </a:rPr>
              <a:t>SISUTEGEVUSED: </a:t>
            </a:r>
            <a:r>
              <a:rPr lang="et-EE" sz="2400" dirty="0">
                <a:solidFill>
                  <a:srgbClr val="050505"/>
                </a:solidFill>
                <a:latin typeface="+mj-lt"/>
              </a:rPr>
              <a:t>koolitusprogramm juhendajatele, nõustamised õpilastele, töötoad </a:t>
            </a:r>
            <a:r>
              <a:rPr lang="et-EE" sz="2400" dirty="0" err="1">
                <a:solidFill>
                  <a:srgbClr val="050505"/>
                </a:solidFill>
                <a:latin typeface="+mj-lt"/>
              </a:rPr>
              <a:t>ōpilastele</a:t>
            </a:r>
            <a:r>
              <a:rPr lang="et-EE" sz="2400" dirty="0">
                <a:solidFill>
                  <a:srgbClr val="050505"/>
                </a:solidFill>
                <a:latin typeface="+mj-lt"/>
              </a:rPr>
              <a:t> jms</a:t>
            </a:r>
            <a:endParaRPr lang="et-EE" sz="2400" spc="-1" dirty="0">
              <a:latin typeface="+mj-lt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06847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lang="et-EE" sz="3600" b="1" spc="-1" dirty="0">
                <a:solidFill>
                  <a:srgbClr val="050505"/>
                </a:solidFill>
                <a:ea typeface="DejaVu Sans"/>
              </a:rPr>
              <a:t>Mida vajame ettevõtjatega koostöös</a:t>
            </a:r>
            <a:r>
              <a:rPr lang="et-EE" sz="3600" dirty="0">
                <a:latin typeface="inherit"/>
              </a:rPr>
              <a:t>: </a:t>
            </a:r>
            <a:endParaRPr lang="et-EE" sz="3600" b="1" spc="-1" dirty="0"/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971900" cy="458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tuge õpilasfirmadele (mentori või juhendaja rollis)</a:t>
            </a:r>
          </a:p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uurimistöö teemade pakkumine, tööde kaasjuhendamine </a:t>
            </a:r>
          </a:p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töövarjutamine (õpetajad, õpilased) </a:t>
            </a:r>
          </a:p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külalistundide läbiviimine </a:t>
            </a:r>
          </a:p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ühise õppekava/valikaine loomine </a:t>
            </a:r>
          </a:p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õppekäigud ettevõttesse </a:t>
            </a:r>
          </a:p>
          <a:p>
            <a:pPr marL="428625" indent="-428625">
              <a:buFontTx/>
              <a:buChar char="-"/>
            </a:pPr>
            <a:r>
              <a:rPr lang="et-EE" sz="3300" dirty="0">
                <a:latin typeface="+mj-lt"/>
              </a:rPr>
              <a:t>kaasarääkimist haridusvaldkonnas </a:t>
            </a:r>
          </a:p>
          <a:p>
            <a:pPr algn="l"/>
            <a:r>
              <a:rPr lang="et-EE" sz="3300" dirty="0">
                <a:latin typeface="+mj-lt"/>
              </a:rPr>
              <a:t>Nt : miks on oluline keeleoskus (miks see on vajalik ettevõtte näitel), miks on oluline inseneri valdkond jne.</a:t>
            </a: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6987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lang="et-EE" sz="3600" b="1" spc="-1" dirty="0">
                <a:solidFill>
                  <a:srgbClr val="050505"/>
                </a:solidFill>
                <a:ea typeface="DejaVu Sans"/>
              </a:rPr>
              <a:t>Mõtted edasiseks</a:t>
            </a:r>
            <a:r>
              <a:rPr lang="et-EE" sz="3600" dirty="0">
                <a:latin typeface="inherit"/>
              </a:rPr>
              <a:t>: </a:t>
            </a:r>
            <a:endParaRPr lang="et-EE" sz="3600" b="1" spc="-1" dirty="0"/>
          </a:p>
        </p:txBody>
      </p:sp>
      <p:sp>
        <p:nvSpPr>
          <p:cNvPr id="49" name="CustomShape 2"/>
          <p:cNvSpPr/>
          <p:nvPr/>
        </p:nvSpPr>
        <p:spPr>
          <a:xfrm>
            <a:off x="491837" y="1518556"/>
            <a:ext cx="10971900" cy="45256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algn="l"/>
            <a:r>
              <a:rPr lang="et-EE" sz="2700" dirty="0">
                <a:solidFill>
                  <a:srgbClr val="050505"/>
                </a:solidFill>
                <a:latin typeface="+mj-lt"/>
              </a:rPr>
              <a:t>Koostöö kooliväliste partneritega saab toimuda juhul, kui </a:t>
            </a:r>
            <a:r>
              <a:rPr lang="et-EE" sz="2700" b="1" dirty="0">
                <a:solidFill>
                  <a:srgbClr val="050505"/>
                </a:solidFill>
                <a:latin typeface="+mj-lt"/>
              </a:rPr>
              <a:t>mõlemad pooled on sõnastanud, mida nad koostööst ootavad.</a:t>
            </a:r>
          </a:p>
          <a:p>
            <a:pPr algn="l"/>
            <a:endParaRPr lang="et-EE" sz="2700" b="1" dirty="0">
              <a:solidFill>
                <a:srgbClr val="050505"/>
              </a:solidFill>
              <a:latin typeface="+mj-lt"/>
            </a:endParaRPr>
          </a:p>
          <a:p>
            <a:r>
              <a:rPr lang="et-EE" sz="2700" dirty="0">
                <a:solidFill>
                  <a:srgbClr val="050505"/>
                </a:solidFill>
                <a:latin typeface="+mj-lt"/>
              </a:rPr>
              <a:t>Oluline on </a:t>
            </a:r>
            <a:r>
              <a:rPr lang="et-EE" sz="2700" b="1" dirty="0">
                <a:solidFill>
                  <a:srgbClr val="050505"/>
                </a:solidFill>
                <a:latin typeface="+mj-lt"/>
              </a:rPr>
              <a:t>tahe koostööks. </a:t>
            </a:r>
            <a:r>
              <a:rPr lang="et-EE" sz="2700" dirty="0">
                <a:solidFill>
                  <a:srgbClr val="050505"/>
                </a:solidFill>
                <a:latin typeface="+mj-lt"/>
              </a:rPr>
              <a:t>Kõik osapooled alles õpivad, kuidas oma mullist väljuda ning olla avatud teiste valdkondadega koostööks</a:t>
            </a:r>
            <a:br>
              <a:rPr lang="et-EE" sz="3300" dirty="0">
                <a:latin typeface="+mj-lt"/>
              </a:rPr>
            </a:br>
            <a:endParaRPr lang="et-EE" sz="3300" dirty="0">
              <a:latin typeface="+mj-lt"/>
            </a:endParaRPr>
          </a:p>
          <a:p>
            <a:endParaRPr lang="et-EE" sz="3000" dirty="0">
              <a:solidFill>
                <a:srgbClr val="050505"/>
              </a:solidFill>
              <a:latin typeface="+mj-lt"/>
            </a:endParaRPr>
          </a:p>
          <a:p>
            <a:r>
              <a:rPr lang="et-EE" sz="3300" b="1" dirty="0">
                <a:solidFill>
                  <a:srgbClr val="050505"/>
                </a:solidFill>
                <a:latin typeface="+mj-lt"/>
              </a:rPr>
              <a:t>Milline on Sinu valmisolek koostööks?</a:t>
            </a:r>
          </a:p>
          <a:p>
            <a:r>
              <a:rPr lang="et-EE" sz="3300" u="sng" dirty="0">
                <a:hlinkClick r:id="rId2"/>
              </a:rPr>
              <a:t>https://bit.ly/haridusklaster</a:t>
            </a:r>
            <a:endParaRPr lang="et-EE" sz="3300" dirty="0">
              <a:latin typeface="+mj-lt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3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Kirjeldus puudub.">
            <a:extLst>
              <a:ext uri="{FF2B5EF4-FFF2-40B4-BE49-F238E27FC236}">
                <a16:creationId xmlns:a16="http://schemas.microsoft.com/office/drawing/2014/main" id="{58F4DD79-C7FF-7151-9A5A-8FC23302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45" y="3646546"/>
            <a:ext cx="2655855" cy="26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8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9" name="Picture 88"/>
          <p:cNvPicPr/>
          <p:nvPr/>
        </p:nvPicPr>
        <p:blipFill>
          <a:blip r:embed="rId2"/>
          <a:stretch/>
        </p:blipFill>
        <p:spPr>
          <a:xfrm>
            <a:off x="42660" y="46260"/>
            <a:ext cx="12148740" cy="530784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225331" y="5581440"/>
            <a:ext cx="3553568" cy="122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noAutofit/>
          </a:bodyPr>
          <a:lstStyle/>
          <a:p>
            <a:pPr>
              <a:lnSpc>
                <a:spcPct val="100000"/>
              </a:lnSpc>
            </a:pPr>
            <a:r>
              <a:rPr lang="et-EE" sz="1400" b="1" spc="-1" dirty="0">
                <a:solidFill>
                  <a:srgbClr val="000000"/>
                </a:solidFill>
                <a:latin typeface="Arial"/>
                <a:ea typeface="DejaVu Sans"/>
              </a:rPr>
              <a:t>Tänan kuulamast ja kaasamõtlemast</a:t>
            </a:r>
            <a:endParaRPr lang="et-EE" sz="14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t-EE" sz="14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t-EE" sz="14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1400" b="1" spc="-1" dirty="0">
                <a:solidFill>
                  <a:srgbClr val="000000"/>
                </a:solidFill>
                <a:latin typeface="Arial"/>
                <a:ea typeface="DejaVu Sans"/>
              </a:rPr>
              <a:t>Hälis Rooste</a:t>
            </a:r>
            <a:br>
              <a:rPr lang="et-EE" sz="1400" b="1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et-EE" sz="1400" b="1" spc="-1" dirty="0">
                <a:solidFill>
                  <a:srgbClr val="000000"/>
                </a:solidFill>
                <a:latin typeface="Arial"/>
                <a:ea typeface="DejaVu Sans"/>
              </a:rPr>
              <a:t>Ettevõtliku Kooli koordinaator</a:t>
            </a:r>
            <a:endParaRPr lang="et-EE" sz="1400" spc="-1" dirty="0">
              <a:latin typeface="Arial"/>
            </a:endParaRP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E5D39618-A55A-9DCF-977F-C45B24D1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48" y="5911049"/>
            <a:ext cx="1779470" cy="7666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088" y="1140189"/>
            <a:ext cx="11415825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sissejuhatus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motivatsioonikõne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miks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on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vaja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?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Harald Lepisk,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moderaator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14.15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Ettevõtluskeskuse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tugi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partnerite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alustamisel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võrgustiku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EV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kool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koordinaator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Hälis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Värimäe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Noorte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ettevõtlikkuse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konsultant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Elisabeth Purga</a:t>
            </a: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14.30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koostöökogemus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valmidus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Karen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Sukiasyan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PR ja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arendusjuht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Virumaa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Kutsehariduskeskus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14.45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tegevustest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lähtuvad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koostöövõtted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Ühisgümnaasiumi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           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Aianduskooli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näitel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Kätlin Neimann,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Räpina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Ühisgümnaasium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Kuidas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praktikud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toovad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kooliellu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põnevust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"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päris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"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elu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Triinu Kärbla,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Kesklinna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Kool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15.15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Paneelarutelu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“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Kaisa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Pukk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Kaire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Jõe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Airis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Vesik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Anu-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Liis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Porman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Lotte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Teppe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15.55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Praktiline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töötuba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–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ideede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pank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16.40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kokkuvõte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16.50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Ekskursioon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külastus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(ca 45min)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439" y="211785"/>
            <a:ext cx="11297058" cy="7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spc="532" dirty="0">
                <a:solidFill>
                  <a:srgbClr val="3F3F3F"/>
                </a:solidFill>
                <a:latin typeface="Aino 1"/>
              </a:rPr>
              <a:t>PÄEVAKAVA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6362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503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5800" y="1159385"/>
            <a:ext cx="1087816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4247" b="1" spc="357" dirty="0">
                <a:solidFill>
                  <a:srgbClr val="FFFFFF"/>
                </a:solidFill>
                <a:latin typeface="Aino 1"/>
              </a:rPr>
              <a:t>Ida-</a:t>
            </a:r>
            <a:r>
              <a:rPr lang="en-US" sz="4247" b="1" spc="357" dirty="0" err="1">
                <a:solidFill>
                  <a:srgbClr val="FFFFFF"/>
                </a:solidFill>
                <a:latin typeface="Aino 1"/>
              </a:rPr>
              <a:t>Virumaa</a:t>
            </a:r>
            <a:r>
              <a:rPr lang="en-US" sz="4247" b="1" spc="357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47" b="1" spc="357" dirty="0" err="1">
                <a:solidFill>
                  <a:srgbClr val="FFFFFF"/>
                </a:solidFill>
                <a:latin typeface="Aino 1"/>
              </a:rPr>
              <a:t>Kutsehariduskeskuse</a:t>
            </a:r>
            <a:r>
              <a:rPr lang="en-US" sz="4247" b="1" spc="357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47" b="1" spc="357" dirty="0" err="1">
                <a:solidFill>
                  <a:srgbClr val="FFFFFF"/>
                </a:solidFill>
                <a:latin typeface="Aino 1"/>
              </a:rPr>
              <a:t>koostöökogemus</a:t>
            </a:r>
            <a:r>
              <a:rPr lang="en-US" sz="4247" b="1" spc="357" dirty="0">
                <a:solidFill>
                  <a:srgbClr val="FFFFFF"/>
                </a:solidFill>
                <a:latin typeface="Aino 1"/>
              </a:rPr>
              <a:t> ja -</a:t>
            </a:r>
            <a:r>
              <a:rPr lang="en-US" sz="4247" b="1" spc="357" dirty="0" err="1">
                <a:solidFill>
                  <a:srgbClr val="FFFFFF"/>
                </a:solidFill>
                <a:latin typeface="Aino 1"/>
              </a:rPr>
              <a:t>valmidus</a:t>
            </a:r>
            <a:endParaRPr lang="en-US" sz="4247" b="1" spc="357" dirty="0">
              <a:solidFill>
                <a:srgbClr val="FFFFFF"/>
              </a:solidFill>
              <a:latin typeface="Aino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516017" y="2698647"/>
            <a:ext cx="13224034" cy="36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4"/>
              </a:lnSpc>
            </a:pPr>
            <a:r>
              <a:rPr lang="en-US" sz="2195">
                <a:solidFill>
                  <a:srgbClr val="FFFFFF"/>
                </a:solidFill>
                <a:latin typeface="Aino 2"/>
              </a:rPr>
              <a:t>Ida-Virumaa Kutsehariduskeskuse PR ja arendusjuht Karen Sukiasyan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590659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727" r="16644" b="1518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04775" y="-238125"/>
            <a:ext cx="12496800" cy="5943600"/>
            <a:chOff x="0" y="0"/>
            <a:chExt cx="4816593" cy="705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705017"/>
            </a:xfrm>
            <a:custGeom>
              <a:avLst/>
              <a:gdLst/>
              <a:ahLst/>
              <a:cxnLst/>
              <a:rect l="l" t="t" r="r" b="b"/>
              <a:pathLst>
                <a:path w="4816592" h="705017">
                  <a:moveTo>
                    <a:pt x="0" y="0"/>
                  </a:moveTo>
                  <a:lnTo>
                    <a:pt x="4816592" y="0"/>
                  </a:lnTo>
                  <a:lnTo>
                    <a:pt x="4816592" y="705017"/>
                  </a:lnTo>
                  <a:lnTo>
                    <a:pt x="0" y="705017"/>
                  </a:lnTo>
                  <a:close/>
                </a:path>
              </a:pathLst>
            </a:custGeom>
            <a:solidFill>
              <a:srgbClr val="FDFCFD">
                <a:alpha val="7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543562"/>
            <a:ext cx="12192000" cy="1314438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5327874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104775" y="1548320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B718A076-C714-2960-6F44-0C9A1421E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248" y="1609725"/>
            <a:ext cx="3699954" cy="36999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B646F4-4E57-B2D2-9667-879BD29910C2}"/>
              </a:ext>
            </a:extLst>
          </p:cNvPr>
          <p:cNvSpPr txBox="1"/>
          <p:nvPr/>
        </p:nvSpPr>
        <p:spPr>
          <a:xfrm>
            <a:off x="756044" y="594062"/>
            <a:ext cx="10775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6000" b="1" u="sng" spc="179" dirty="0">
                <a:latin typeface="Aino 1"/>
              </a:rPr>
              <a:t>Liitu meiega Sli.do vahendusel</a:t>
            </a:r>
            <a:endParaRPr lang="et-EE" sz="6000" b="1" u="sng" dirty="0"/>
          </a:p>
        </p:txBody>
      </p:sp>
    </p:spTree>
    <p:extLst>
      <p:ext uri="{BB962C8B-B14F-4D97-AF65-F5344CB8AC3E}">
        <p14:creationId xmlns:p14="http://schemas.microsoft.com/office/powerpoint/2010/main" val="2581957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" y="0"/>
            <a:ext cx="12184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8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ntent Placeholder 2"/>
          <p:cNvSpPr txBox="1">
            <a:spLocks/>
          </p:cNvSpPr>
          <p:nvPr/>
        </p:nvSpPr>
        <p:spPr>
          <a:xfrm>
            <a:off x="568959" y="1080860"/>
            <a:ext cx="11054080" cy="16561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Õppijad: 2600  /  Töötajad: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t-EE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t-EE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Ida-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Virumaa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Kutsehariduskeskuses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õpib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t-EE" sz="18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</a:rPr>
              <a:t>õppekavarühmas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meistriks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ligi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2</a:t>
            </a:r>
            <a:r>
              <a:rPr lang="et-EE" sz="1800" dirty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00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erinevas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vanuses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õppija</a:t>
            </a:r>
            <a:r>
              <a:rPr lang="et-EE" sz="18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t-EE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9829" y="2394154"/>
            <a:ext cx="2977472" cy="20442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07263" y="2394153"/>
            <a:ext cx="2977472" cy="20442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64697" y="2394152"/>
            <a:ext cx="2977472" cy="20442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406295" y="4451410"/>
            <a:ext cx="2886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1600" b="1" dirty="0">
                <a:solidFill>
                  <a:schemeClr val="accent1">
                    <a:lumMod val="75000"/>
                  </a:schemeClr>
                </a:solidFill>
                <a:ea typeface="Roboto" panose="02000000000000000000" pitchFamily="2" charset="0"/>
              </a:rPr>
              <a:t>Jõhvi</a:t>
            </a:r>
            <a:endParaRPr lang="id-ID" sz="1200" b="1" dirty="0">
              <a:solidFill>
                <a:schemeClr val="accent1">
                  <a:lumMod val="75000"/>
                </a:schemeClr>
              </a:solidFill>
              <a:ea typeface="Roboto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Kutse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13, 41533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Jõhvi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t-EE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tel. </a:t>
            </a:r>
            <a:r>
              <a:rPr lang="et-EE" sz="1200" dirty="0">
                <a:solidFill>
                  <a:schemeClr val="accent1">
                    <a:lumMod val="75000"/>
                  </a:schemeClr>
                </a:solidFill>
              </a:rPr>
              <a:t>+372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3320381,</a:t>
            </a:r>
            <a:r>
              <a:rPr lang="et-EE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e-</a:t>
            </a:r>
            <a:r>
              <a:rPr lang="et-EE" sz="1200" dirty="0">
                <a:solidFill>
                  <a:schemeClr val="accent1">
                    <a:lumMod val="75000"/>
                  </a:schemeClr>
                </a:solidFill>
              </a:rPr>
              <a:t>post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u="sng" dirty="0">
                <a:solidFill>
                  <a:schemeClr val="accent1">
                    <a:lumMod val="75000"/>
                  </a:schemeClr>
                </a:solidFill>
              </a:rPr>
              <a:t>info@ivkhk.ee</a:t>
            </a:r>
            <a:endParaRPr lang="id-ID" sz="1200" dirty="0">
              <a:solidFill>
                <a:schemeClr val="accent1">
                  <a:lumMod val="75000"/>
                </a:schemeClr>
              </a:solidFill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5470" y="4451409"/>
            <a:ext cx="2886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16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</a:rPr>
              <a:t>Sillamäe</a:t>
            </a:r>
            <a:endParaRPr lang="id-ID" sz="1200" b="1" dirty="0">
              <a:solidFill>
                <a:schemeClr val="accent2">
                  <a:lumMod val="75000"/>
                </a:schemeClr>
              </a:solidFill>
              <a:ea typeface="Roboto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</a:rPr>
              <a:t>Tallinna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</a:rPr>
              <a:t>mnt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13, 40202 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</a:rPr>
              <a:t>Sillamäe</a:t>
            </a:r>
            <a:endParaRPr lang="et-EE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tel. </a:t>
            </a:r>
            <a:r>
              <a:rPr lang="et-EE" sz="1200" dirty="0">
                <a:solidFill>
                  <a:schemeClr val="accent2">
                    <a:lumMod val="75000"/>
                  </a:schemeClr>
                </a:solidFill>
              </a:rPr>
              <a:t>+372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3974248, e-</a:t>
            </a:r>
            <a:r>
              <a:rPr lang="et-EE" sz="1200" dirty="0">
                <a:solidFill>
                  <a:schemeClr val="accent2">
                    <a:lumMod val="75000"/>
                  </a:schemeClr>
                </a:solidFill>
              </a:rPr>
              <a:t>post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u="sng" dirty="0">
                <a:solidFill>
                  <a:schemeClr val="accent2">
                    <a:lumMod val="75000"/>
                  </a:schemeClr>
                </a:solidFill>
              </a:rPr>
              <a:t>info@ivkhk.ee</a:t>
            </a:r>
            <a:endParaRPr lang="id-ID" sz="1200" dirty="0">
              <a:solidFill>
                <a:schemeClr val="accent2">
                  <a:lumMod val="75000"/>
                </a:schemeClr>
              </a:solidFill>
              <a:ea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40742" y="4451409"/>
            <a:ext cx="324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16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</a:rPr>
              <a:t>Narva</a:t>
            </a:r>
            <a:endParaRPr lang="id-ID" sz="1200" b="1" dirty="0">
              <a:solidFill>
                <a:schemeClr val="accent2">
                  <a:lumMod val="75000"/>
                </a:schemeClr>
              </a:solidFill>
              <a:ea typeface="Roboto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</a:rPr>
              <a:t>Kreenholmi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45, 20104 </a:t>
            </a:r>
            <a:r>
              <a:rPr lang="et-EE" sz="1200" dirty="0">
                <a:solidFill>
                  <a:schemeClr val="accent2">
                    <a:lumMod val="75000"/>
                  </a:schemeClr>
                </a:solidFill>
              </a:rPr>
              <a:t>ja Raudtee 3, 20103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Narva</a:t>
            </a:r>
            <a:endParaRPr lang="et-EE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tel. </a:t>
            </a:r>
            <a:r>
              <a:rPr lang="et-EE" sz="1200" dirty="0">
                <a:solidFill>
                  <a:schemeClr val="accent2">
                    <a:lumMod val="75000"/>
                  </a:schemeClr>
                </a:solidFill>
              </a:rPr>
              <a:t>+372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3569343, e-</a:t>
            </a:r>
            <a:r>
              <a:rPr lang="et-EE" sz="1200" dirty="0">
                <a:solidFill>
                  <a:schemeClr val="accent2">
                    <a:lumMod val="75000"/>
                  </a:schemeClr>
                </a:solidFill>
              </a:rPr>
              <a:t>post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u="sng" dirty="0">
                <a:solidFill>
                  <a:schemeClr val="accent2">
                    <a:lumMod val="75000"/>
                  </a:schemeClr>
                </a:solidFill>
              </a:rPr>
              <a:t>info@ivkhk.ee</a:t>
            </a:r>
            <a:endParaRPr lang="id-ID" sz="1200" dirty="0">
              <a:solidFill>
                <a:schemeClr val="accent2">
                  <a:lumMod val="75000"/>
                </a:schemeClr>
              </a:solidFill>
              <a:ea typeface="Roboto" panose="02000000000000000000" pitchFamily="2" charset="0"/>
            </a:endParaRPr>
          </a:p>
        </p:txBody>
      </p:sp>
      <p:pic>
        <p:nvPicPr>
          <p:cNvPr id="23" name="Picture 4" descr="IMG_5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2394153"/>
            <a:ext cx="2977472" cy="204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Pildiotsingu sillamäe kutsekool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63" y="2394151"/>
            <a:ext cx="2977472" cy="204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Pildiotsingu Narva kutseõppekeskus fotod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03" y="2394154"/>
            <a:ext cx="2974484" cy="204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480733" y="2192867"/>
            <a:ext cx="7213600" cy="169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2" grpId="0" animBg="1"/>
      <p:bldP spid="13" grpId="0" animBg="1"/>
      <p:bldP spid="14" grpId="0" animBg="1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Valdkonnad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93165" y="1360590"/>
            <a:ext cx="9625308" cy="3706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Ehitus ja Puit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 ja Auto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Majandus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Teenindus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Tehnoloogia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Toitlustus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ja Multimeedia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SzPct val="25000"/>
              <a:buFont typeface="Wingdings" panose="05000000000000000000" pitchFamily="2" charset="2"/>
              <a:buChar char="Ø"/>
              <a:defRPr/>
            </a:pPr>
            <a:r>
              <a:rPr lang="et-EE" sz="28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Uldõppeained</a:t>
            </a:r>
            <a:endParaRPr lang="et-EE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SzPct val="25000"/>
              <a:defRPr/>
            </a:pPr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SzPct val="25000"/>
              <a:defRPr/>
            </a:pPr>
            <a:endParaRPr lang="en-US" sz="1400" b="1" i="1" dirty="0">
              <a:solidFill>
                <a:schemeClr val="accent1">
                  <a:lumMod val="75000"/>
                </a:schemeClr>
              </a:solidFill>
              <a:ea typeface="Domine"/>
              <a:cs typeface="Domine"/>
              <a:sym typeface="Domin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9801" y="1773792"/>
            <a:ext cx="60115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base">
              <a:buFont typeface="Wingdings" panose="05000000000000000000" pitchFamily="2" charset="2"/>
              <a:buChar char="ü"/>
            </a:pPr>
            <a:r>
              <a:rPr lang="et-EE" sz="2000" i="1" dirty="0">
                <a:solidFill>
                  <a:schemeClr val="accent2">
                    <a:lumMod val="75000"/>
                  </a:schemeClr>
                </a:solidFill>
                <a:latin typeface="Rubik"/>
              </a:rPr>
              <a:t>Õpe toimub eesti ja vene keeles, haridusnõudeta, põhi- ja keskhariduse baasil ning nii kooli- kui ka töökohapõhiselt.</a:t>
            </a:r>
          </a:p>
          <a:p>
            <a:pPr marL="342900" indent="-342900" algn="just" fontAlgn="base">
              <a:buFont typeface="Wingdings" panose="05000000000000000000" pitchFamily="2" charset="2"/>
              <a:buChar char="ü"/>
            </a:pPr>
            <a:endParaRPr lang="et-EE" sz="20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  <a:p>
            <a:pPr marL="457200" indent="-457200" algn="just" fontAlgn="base">
              <a:buFont typeface="Wingdings" panose="05000000000000000000" pitchFamily="2" charset="2"/>
              <a:buChar char="ü"/>
            </a:pPr>
            <a:r>
              <a:rPr lang="et-EE" sz="2000" i="1" dirty="0">
                <a:solidFill>
                  <a:schemeClr val="accent2">
                    <a:lumMod val="75000"/>
                  </a:schemeClr>
                </a:solidFill>
                <a:latin typeface="Rubik"/>
              </a:rPr>
              <a:t>Ida-Virumaa Kutsehariduskeskuses on loodud kõik õppimisvõimalused erivajadustega inimestele </a:t>
            </a:r>
          </a:p>
          <a:p>
            <a:pPr algn="just" fontAlgn="base"/>
            <a:endParaRPr lang="et-EE" sz="20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  <a:p>
            <a:pPr marL="457200" indent="-457200" algn="just" fontAlgn="base">
              <a:buFont typeface="Wingdings" panose="05000000000000000000" pitchFamily="2" charset="2"/>
              <a:buChar char="ü"/>
            </a:pPr>
            <a:r>
              <a:rPr lang="et-EE" sz="2000" i="1" dirty="0">
                <a:solidFill>
                  <a:schemeClr val="accent2">
                    <a:lumMod val="75000"/>
                  </a:schemeClr>
                </a:solidFill>
                <a:latin typeface="Rubik"/>
                <a:ea typeface="Calibri" panose="020F0502020204030204" pitchFamily="34" charset="0"/>
                <a:cs typeface="Times New Roman" panose="02020603050405020304" pitchFamily="18" charset="0"/>
              </a:rPr>
              <a:t>Kutsevaliku õpe </a:t>
            </a: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  <a:latin typeface="Rubik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t-EE" sz="2000" i="1" dirty="0">
                <a:solidFill>
                  <a:schemeClr val="accent2">
                    <a:lumMod val="75000"/>
                  </a:schemeClr>
                </a:solidFill>
                <a:latin typeface="Rubik"/>
                <a:ea typeface="Calibri" panose="020F0502020204030204" pitchFamily="34" charset="0"/>
                <a:cs typeface="Times New Roman" panose="02020603050405020304" pitchFamily="18" charset="0"/>
              </a:rPr>
              <a:t>1 aasta (HEV) või 6 kuud, haridusnõudeta</a:t>
            </a:r>
          </a:p>
          <a:p>
            <a:pPr marL="457200" indent="-457200" algn="just" fontAlgn="base">
              <a:buFont typeface="Wingdings" panose="05000000000000000000" pitchFamily="2" charset="2"/>
              <a:buChar char="ü"/>
            </a:pPr>
            <a:endParaRPr lang="et-EE" sz="2000" b="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1434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Ehitus ja Puit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43786"/>
            <a:ext cx="10406969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1500" b="1" i="1" dirty="0" err="1">
                <a:solidFill>
                  <a:schemeClr val="accent2">
                    <a:lumMod val="75000"/>
                  </a:schemeClr>
                </a:solidFill>
              </a:rPr>
              <a:t>Ehitusviimistleja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3 aastat, 4. tase (kutsekeskharidusõppe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Tisler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3 aastat, 4. tase (kutsekeskharidusõppe esmaõpe) 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Puitkonstruktsioonide ehitaja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3 aastat, 4. tase (kutsekeskharidusõppe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CNC </a:t>
            </a:r>
            <a:r>
              <a:rPr lang="et-EE" sz="1500" b="1" i="1" dirty="0" err="1">
                <a:solidFill>
                  <a:schemeClr val="accent2">
                    <a:lumMod val="75000"/>
                  </a:schemeClr>
                </a:solidFill>
              </a:rPr>
              <a:t>puidutöötlemiskeskuse</a:t>
            </a: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 operaator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6 kuud, 4. tase (kutseõppe esmaõpe) 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Kinnisvarahaldur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 6 kuud, 5. tase (kutseõppe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Maaler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aasta, 4. tase (kutseõppe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Müürsepp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 6 kuud, 4. tase (kutseõppe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 err="1">
                <a:solidFill>
                  <a:schemeClr val="accent2">
                    <a:lumMod val="75000"/>
                  </a:schemeClr>
                </a:solidFill>
              </a:rPr>
              <a:t>Krohvija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aasta, 4. tase (kutseõppe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 err="1">
                <a:solidFill>
                  <a:schemeClr val="accent2">
                    <a:lumMod val="75000"/>
                  </a:schemeClr>
                </a:solidFill>
              </a:rPr>
              <a:t>Plaatija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6 kuud, 4. tase (kutseõppe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Puidupingioperaator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aasta, 3. tase (kutseõppe esmaõpe)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Kütte- ja jahutussüsteemide lukksepp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Betoonkonstruktsioonide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ehitaja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/ Töökohapõhine õpe</a:t>
            </a:r>
          </a:p>
          <a:p>
            <a:pPr>
              <a:lnSpc>
                <a:spcPct val="150000"/>
              </a:lnSpc>
            </a:pPr>
            <a:r>
              <a:rPr lang="et-EE" sz="1500" b="1" i="1" dirty="0">
                <a:solidFill>
                  <a:schemeClr val="accent2">
                    <a:lumMod val="75000"/>
                  </a:schemeClr>
                </a:solidFill>
              </a:rPr>
              <a:t>Veevärgilukksepp</a:t>
            </a: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, 1 aasta 6 kuud, 4. tase (kutseõppe esmaõpe) / Töökohapõhine õpe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endParaRPr lang="et-EE" sz="20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49" y="1544039"/>
            <a:ext cx="3262358" cy="2174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49" y="3844583"/>
            <a:ext cx="3262358" cy="21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Toitlustus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43786"/>
            <a:ext cx="1040696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Toitlustusteenindus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 (kutsekeskharidusõppe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Pagari- ja kondiitritoodete tehnoloogia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 (kutsekeskharidusõppe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Kokk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Kokk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Kondiiter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Kelner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6 kuud,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Pagar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Köögiabiline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2. tase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Abikokk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3.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Abipagar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3. tase (kutseõppe esmaõpe)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endParaRPr lang="et-EE" sz="20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179" y="1659509"/>
            <a:ext cx="3176630" cy="2117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179" y="3846495"/>
            <a:ext cx="3152078" cy="2099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87" y="2238997"/>
            <a:ext cx="2471188" cy="37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Teenindus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43786"/>
            <a:ext cx="1154641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Juuksur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taseme (kutsekeskharidusõppe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Juuksur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taseme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Klienditeenindaja kaubanduses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Puhastusteenindaja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3.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Küünetehnik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Reisikonsultant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5.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Turismikorraldaja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5.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Kergete rõivaste rätsep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Tekstiilkäsitöö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Rõivaõmblemine (osaoskus kergete rõivaste õmblemine)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 / Töökohapõhine õpe 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endParaRPr lang="et-EE" sz="20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16" y="1570473"/>
            <a:ext cx="2436410" cy="162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16" y="3262310"/>
            <a:ext cx="2436410" cy="1624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86" y="1570473"/>
            <a:ext cx="2210740" cy="33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 ja Auto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43786"/>
            <a:ext cx="10406969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Keevitus- ja metallitööd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 (kutsekeskharidusõppe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Mootorsõidukitehnik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Mootorsõidukitehnik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CNC metallilõikepinkide operaator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Sõidukite pindade hooldaja ja rehvitehnik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3.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Koostelukksepp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3.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Keevitaja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</a:t>
            </a:r>
          </a:p>
          <a:p>
            <a:pPr>
              <a:lnSpc>
                <a:spcPct val="150000"/>
              </a:lnSpc>
            </a:pPr>
            <a:endParaRPr lang="et-EE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t-EE" sz="15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05" y="1531422"/>
            <a:ext cx="3464867" cy="2309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05" y="3890926"/>
            <a:ext cx="3464867" cy="230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00" y="3890926"/>
            <a:ext cx="3464867" cy="23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ja Multimeedia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43786"/>
            <a:ext cx="10406969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Tarkvaraarendaja (IT Akadeemia)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4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IT süsteemide spetsialist (IT Akadeemia)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4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Multimeedia nooremspetsialist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Multimeedia nooremspetsialist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Noorem tarkvaraarendaja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IT-süsteemide nooremspetsialist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IT kasutajatoe tehnik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4. tase (kutseõppe esmaõpe)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IT-turvaspetsialist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5. tase (kutseõppe jätkuõpe) </a:t>
            </a:r>
          </a:p>
          <a:p>
            <a:pPr>
              <a:lnSpc>
                <a:spcPct val="150000"/>
              </a:lnSpc>
            </a:pPr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Kujundusgraafik</a:t>
            </a:r>
            <a:r>
              <a:rPr lang="et-EE" dirty="0">
                <a:solidFill>
                  <a:schemeClr val="accent2">
                    <a:lumMod val="75000"/>
                  </a:schemeClr>
                </a:solidFill>
              </a:rPr>
              <a:t>, 1 aasta, 5. tase (kutseõppe jätkuõpe)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t-EE" sz="1500" i="1" dirty="0">
              <a:solidFill>
                <a:schemeClr val="accent2">
                  <a:lumMod val="75000"/>
                </a:schemeClr>
              </a:solidFill>
              <a:latin typeface="Rubi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00" y="1648076"/>
            <a:ext cx="2948385" cy="1965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01" y="3793388"/>
            <a:ext cx="2948384" cy="1965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8035"/>
            <a:ext cx="2941413" cy="19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Majandus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43786"/>
            <a:ext cx="10406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</a:rPr>
              <a:t>Laotöötaja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 </a:t>
            </a:r>
          </a:p>
          <a:p>
            <a:pPr>
              <a:lnSpc>
                <a:spcPct val="150000"/>
              </a:lnSpc>
            </a:pP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</a:rPr>
              <a:t>Laotöötaja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</a:rPr>
              <a:t>, 1 aasta 6 kuud, 4. tase (kutseõppe esmaõpe)</a:t>
            </a:r>
          </a:p>
          <a:p>
            <a:pPr>
              <a:lnSpc>
                <a:spcPct val="150000"/>
              </a:lnSpc>
            </a:pP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</a:rPr>
              <a:t>Ärikorralduse spetsialist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</a:rPr>
              <a:t>, 2 aastat, 5. tase (kutseõppe esmaõpe) </a:t>
            </a:r>
          </a:p>
          <a:p>
            <a:pPr>
              <a:lnSpc>
                <a:spcPct val="150000"/>
              </a:lnSpc>
            </a:pP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</a:rPr>
              <a:t>Väikeettevõtja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</a:rPr>
              <a:t>, 2 aastat, 5. tase (kutseõppe esmaõpe)</a:t>
            </a:r>
          </a:p>
          <a:p>
            <a:pPr>
              <a:lnSpc>
                <a:spcPct val="150000"/>
              </a:lnSpc>
            </a:pP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</a:rPr>
              <a:t>Raamatupidaja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</a:rPr>
              <a:t>, 2 aastat, 5. tase (kutseõppe esmaõpe) / Tasuline õpe</a:t>
            </a:r>
          </a:p>
          <a:p>
            <a:pPr>
              <a:lnSpc>
                <a:spcPct val="150000"/>
              </a:lnSpc>
            </a:pPr>
            <a:r>
              <a:rPr lang="et-EE" sz="2000" b="1" i="1" dirty="0">
                <a:solidFill>
                  <a:schemeClr val="accent2">
                    <a:lumMod val="75000"/>
                  </a:schemeClr>
                </a:solidFill>
              </a:rPr>
              <a:t>Veokorraldaja-logistik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</a:rPr>
              <a:t>, 1 aasta 6 kuud, 4. tase (kutseõppe esmaõpe)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87" y="1619281"/>
            <a:ext cx="3290786" cy="2193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86" y="4106108"/>
            <a:ext cx="3290787" cy="2193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55" y="4106108"/>
            <a:ext cx="3290787" cy="21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228038" y="3059965"/>
            <a:ext cx="6754819" cy="717297"/>
          </a:xfrm>
          <a:custGeom>
            <a:avLst/>
            <a:gdLst>
              <a:gd name="connsiteX0" fmla="*/ 0 w 6754819"/>
              <a:gd name="connsiteY0" fmla="*/ 0 h 717297"/>
              <a:gd name="connsiteX1" fmla="*/ 6754819 w 6754819"/>
              <a:gd name="connsiteY1" fmla="*/ 0 h 717297"/>
              <a:gd name="connsiteX2" fmla="*/ 6754819 w 6754819"/>
              <a:gd name="connsiteY2" fmla="*/ 717297 h 717297"/>
              <a:gd name="connsiteX3" fmla="*/ 0 w 6754819"/>
              <a:gd name="connsiteY3" fmla="*/ 717297 h 717297"/>
              <a:gd name="connsiteX4" fmla="*/ 0 w 6754819"/>
              <a:gd name="connsiteY4" fmla="*/ 0 h 71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819" h="717297">
                <a:moveTo>
                  <a:pt x="0" y="0"/>
                </a:moveTo>
                <a:lnTo>
                  <a:pt x="6754819" y="0"/>
                </a:lnTo>
                <a:lnTo>
                  <a:pt x="6754819" y="717297"/>
                </a:lnTo>
                <a:lnTo>
                  <a:pt x="0" y="7172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45" tIns="93345" rIns="93345" bIns="93345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d-ID" sz="3800" kern="1200"/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Tehnoloogia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165" y="1278992"/>
            <a:ext cx="10406969" cy="426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Mäetööline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Automaatik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Laborant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Sisetööde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 elektrik,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Mehhatroonik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3 aastat, 4. tase (kutsekeskhariduseõppe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Mäetööline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1 aasta 6 kuud, 4. tase (kutseõppe esmaõpe)  </a:t>
            </a:r>
          </a:p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Mäetööline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1 aasta, 5. tase (kutseõppe jätkuõpe) </a:t>
            </a:r>
          </a:p>
          <a:p>
            <a:pPr>
              <a:lnSpc>
                <a:spcPct val="150000"/>
              </a:lnSpc>
            </a:pP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Tootmisautomaatik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1 aasta, 4. tase (kutseõppe esmaõpe)</a:t>
            </a:r>
          </a:p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Keemiaprotsesside operaator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1 aasta 6 kuud, 4. tase (kutseõppe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Sisetööde</a:t>
            </a: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 elektrik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Mehhatroonik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2 aastat, 4. tase (kutseõppe esmaõpe) </a:t>
            </a:r>
          </a:p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Turvasüsteemide tehnik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1 aasta, 4. tase (kutseõppe jätkuõpe)</a:t>
            </a:r>
          </a:p>
          <a:p>
            <a:pPr>
              <a:lnSpc>
                <a:spcPct val="150000"/>
              </a:lnSpc>
            </a:pPr>
            <a:r>
              <a:rPr lang="et-EE" sz="1400" b="1" i="1" dirty="0">
                <a:solidFill>
                  <a:schemeClr val="accent2">
                    <a:lumMod val="75000"/>
                  </a:schemeClr>
                </a:solidFill>
              </a:rPr>
              <a:t>Taastuvenergia tehnoloogia ja seadmete </a:t>
            </a:r>
            <a:r>
              <a:rPr lang="et-EE" sz="1400" b="1" i="1" dirty="0" err="1">
                <a:solidFill>
                  <a:schemeClr val="accent2">
                    <a:lumMod val="75000"/>
                  </a:schemeClr>
                </a:solidFill>
              </a:rPr>
              <a:t>paigaldaja</a:t>
            </a:r>
            <a:r>
              <a:rPr lang="et-EE" sz="1400" dirty="0">
                <a:solidFill>
                  <a:schemeClr val="accent2">
                    <a:lumMod val="75000"/>
                  </a:schemeClr>
                </a:solidFill>
              </a:rPr>
              <a:t>, 1 aasta, 4. tase (kutseõppe jätkuõpe) 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37" y="1333364"/>
            <a:ext cx="2775246" cy="1850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557" y="1333364"/>
            <a:ext cx="2775246" cy="185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28" y="3273106"/>
            <a:ext cx="2785555" cy="1857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76" y="3273105"/>
            <a:ext cx="2785556" cy="185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088" y="1140189"/>
            <a:ext cx="11415825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sissejuhatus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motivatsioonikõne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miks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on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vaja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?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Harald Lepisk,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moderaator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14.15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Ettevõtluskeskuse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tugi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partnerite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alustamisel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võrgustiku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EV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kool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koordinaator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Hälis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Värimäe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Noorte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ettevõtlikkuse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konsultant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Elisabeth Purga</a:t>
            </a: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14.30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koostöökogemus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valmidus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Karen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Sukiasyan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PR ja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arendusjuht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Virumaa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Kutsehariduskeskus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14.45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tegevustest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lähtuvad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koostöövõtted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Ühisgümnaasiumi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           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Aianduskooli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näitel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Kätlin Neimann,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Räpina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Ühisgümnaasium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Kuidas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praktikud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toovad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kooliellu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põnevust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"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päris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"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elu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Triinu Kärbla,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Kesklinna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Kool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15.15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Paneelarutelu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“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Kaisa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Pukk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Kaire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Jõe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Airis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Vesik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Anu-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Liis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Porman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Lotte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Teppe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15.55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Praktiline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töötuba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–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ideede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pank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16.40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kokkuvõte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16.50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Ekskursioon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külastus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(ca 45min)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439" y="211785"/>
            <a:ext cx="11297058" cy="7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spc="532" dirty="0">
                <a:solidFill>
                  <a:srgbClr val="3F3F3F"/>
                </a:solidFill>
                <a:latin typeface="Aino 1"/>
              </a:rPr>
              <a:t>PÄEVAKAVA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6362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165" y="591447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Koostöö ettevõtetega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285" y="1247962"/>
            <a:ext cx="11293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000" b="1" spc="-15" dirty="0" err="1">
                <a:solidFill>
                  <a:srgbClr val="00843B"/>
                </a:solidFill>
                <a:cs typeface="Calibri"/>
              </a:rPr>
              <a:t>Võrgustikud</a:t>
            </a:r>
            <a:r>
              <a:rPr lang="en-US" sz="2000" b="1" spc="-2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b="1" dirty="0">
                <a:solidFill>
                  <a:srgbClr val="00843B"/>
                </a:solidFill>
                <a:cs typeface="Calibri"/>
              </a:rPr>
              <a:t>– </a:t>
            </a:r>
            <a:r>
              <a:rPr lang="en-US" sz="2000" spc="-10" dirty="0" err="1">
                <a:solidFill>
                  <a:srgbClr val="00843B"/>
                </a:solidFill>
                <a:cs typeface="Calibri"/>
              </a:rPr>
              <a:t>õppekavade</a:t>
            </a:r>
            <a:r>
              <a:rPr lang="en-US" sz="2000" spc="-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5" dirty="0" err="1">
                <a:solidFill>
                  <a:srgbClr val="00843B"/>
                </a:solidFill>
                <a:cs typeface="Calibri"/>
              </a:rPr>
              <a:t>arendus</a:t>
            </a:r>
            <a:r>
              <a:rPr lang="en-US" sz="2000" spc="-5" dirty="0">
                <a:solidFill>
                  <a:srgbClr val="00843B"/>
                </a:solidFill>
                <a:cs typeface="Calibri"/>
              </a:rPr>
              <a:t>,</a:t>
            </a:r>
            <a:r>
              <a:rPr lang="en-US" sz="2000" spc="-10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15" dirty="0" err="1">
                <a:solidFill>
                  <a:srgbClr val="00843B"/>
                </a:solidFill>
                <a:cs typeface="Calibri"/>
              </a:rPr>
              <a:t>praktika</a:t>
            </a:r>
            <a:r>
              <a:rPr lang="en-US" sz="2000" spc="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5" dirty="0">
                <a:solidFill>
                  <a:srgbClr val="00843B"/>
                </a:solidFill>
                <a:cs typeface="Calibri"/>
              </a:rPr>
              <a:t>ja</a:t>
            </a:r>
            <a:r>
              <a:rPr lang="en-US" sz="2000" spc="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10" dirty="0" err="1">
                <a:solidFill>
                  <a:srgbClr val="00843B"/>
                </a:solidFill>
                <a:cs typeface="Calibri"/>
              </a:rPr>
              <a:t>stažeerimine</a:t>
            </a:r>
            <a:r>
              <a:rPr lang="en-US" sz="2000" spc="-10" dirty="0">
                <a:solidFill>
                  <a:srgbClr val="00843B"/>
                </a:solidFill>
                <a:cs typeface="Calibri"/>
              </a:rPr>
              <a:t>,</a:t>
            </a:r>
            <a:r>
              <a:rPr lang="en-US" sz="2000" spc="30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10" dirty="0" err="1">
                <a:solidFill>
                  <a:srgbClr val="00843B"/>
                </a:solidFill>
                <a:cs typeface="Calibri"/>
              </a:rPr>
              <a:t>töökohapõhine</a:t>
            </a:r>
            <a:r>
              <a:rPr lang="en-US" sz="2000" spc="-2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5" dirty="0" err="1">
                <a:solidFill>
                  <a:srgbClr val="00843B"/>
                </a:solidFill>
                <a:cs typeface="Calibri"/>
              </a:rPr>
              <a:t>õpe</a:t>
            </a:r>
            <a:endParaRPr lang="en-US" sz="2000" dirty="0"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000" b="1" spc="-10" dirty="0" err="1">
                <a:solidFill>
                  <a:srgbClr val="00843B"/>
                </a:solidFill>
                <a:cs typeface="Calibri"/>
              </a:rPr>
              <a:t>Kooli</a:t>
            </a:r>
            <a:r>
              <a:rPr lang="en-US" sz="2000" b="1" spc="-10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b="1" spc="-10" dirty="0" err="1">
                <a:solidFill>
                  <a:srgbClr val="00843B"/>
                </a:solidFill>
                <a:cs typeface="Calibri"/>
              </a:rPr>
              <a:t>nõunike</a:t>
            </a:r>
            <a:r>
              <a:rPr lang="en-US" sz="2000" b="1" spc="-1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b="1" spc="-15" dirty="0" err="1">
                <a:solidFill>
                  <a:srgbClr val="00843B"/>
                </a:solidFill>
                <a:cs typeface="Calibri"/>
              </a:rPr>
              <a:t>kogu</a:t>
            </a:r>
            <a:r>
              <a:rPr lang="en-US" sz="2000" b="1" spc="-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b="1" dirty="0">
                <a:solidFill>
                  <a:srgbClr val="00843B"/>
                </a:solidFill>
                <a:cs typeface="Calibri"/>
              </a:rPr>
              <a:t>–</a:t>
            </a:r>
            <a:r>
              <a:rPr lang="en-US" sz="2000" b="1" spc="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843B"/>
                </a:solidFill>
                <a:cs typeface="Calibri"/>
              </a:rPr>
              <a:t>HTM’i</a:t>
            </a:r>
            <a:r>
              <a:rPr lang="en-US" sz="2000" dirty="0">
                <a:solidFill>
                  <a:srgbClr val="00843B"/>
                </a:solidFill>
                <a:cs typeface="Calibri"/>
              </a:rPr>
              <a:t>, </a:t>
            </a:r>
            <a:r>
              <a:rPr lang="en-US" sz="2000" spc="-10" dirty="0" err="1">
                <a:solidFill>
                  <a:srgbClr val="00843B"/>
                </a:solidFill>
                <a:cs typeface="Calibri"/>
              </a:rPr>
              <a:t>KOV’ide</a:t>
            </a:r>
            <a:r>
              <a:rPr lang="en-US" sz="2000" spc="-2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5" dirty="0">
                <a:solidFill>
                  <a:srgbClr val="00843B"/>
                </a:solidFill>
                <a:cs typeface="Calibri"/>
              </a:rPr>
              <a:t>ja </a:t>
            </a:r>
            <a:r>
              <a:rPr lang="en-US" sz="2000" spc="-20" dirty="0" err="1">
                <a:solidFill>
                  <a:srgbClr val="00843B"/>
                </a:solidFill>
                <a:cs typeface="Calibri"/>
              </a:rPr>
              <a:t>ettevõtete</a:t>
            </a:r>
            <a:r>
              <a:rPr lang="en-US" sz="2000" spc="40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843B"/>
                </a:solidFill>
                <a:cs typeface="Calibri"/>
              </a:rPr>
              <a:t>esindajad</a:t>
            </a:r>
            <a:endParaRPr lang="en-US" sz="2000" dirty="0"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285" y="2027588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Koostöö haridusastustega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389887" y="2684103"/>
            <a:ext cx="9479915" cy="2488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spcBef>
                <a:spcPts val="105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000" b="1" dirty="0" err="1">
                <a:solidFill>
                  <a:srgbClr val="00843B"/>
                </a:solidFill>
                <a:cs typeface="Calibri"/>
              </a:rPr>
              <a:t>Huviharidus</a:t>
            </a:r>
            <a:r>
              <a:rPr lang="en-US" sz="2000" b="1" spc="-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dirty="0">
                <a:solidFill>
                  <a:srgbClr val="00843B"/>
                </a:solidFill>
                <a:cs typeface="Calibri"/>
              </a:rPr>
              <a:t>–</a:t>
            </a:r>
            <a:r>
              <a:rPr lang="en-US" sz="2000" spc="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15" dirty="0" err="1">
                <a:solidFill>
                  <a:srgbClr val="00843B"/>
                </a:solidFill>
                <a:cs typeface="Calibri"/>
              </a:rPr>
              <a:t>teatrifestival</a:t>
            </a:r>
            <a:r>
              <a:rPr lang="en-US" sz="2000" spc="-15" dirty="0">
                <a:solidFill>
                  <a:srgbClr val="00843B"/>
                </a:solidFill>
                <a:cs typeface="Calibri"/>
              </a:rPr>
              <a:t>;</a:t>
            </a:r>
            <a:r>
              <a:rPr lang="en-US" sz="2000" spc="5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20" dirty="0" err="1">
                <a:solidFill>
                  <a:srgbClr val="00843B"/>
                </a:solidFill>
                <a:cs typeface="Calibri"/>
              </a:rPr>
              <a:t>koostöö</a:t>
            </a:r>
            <a:r>
              <a:rPr lang="en-US" sz="2000" spc="-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5" dirty="0" err="1">
                <a:solidFill>
                  <a:srgbClr val="00843B"/>
                </a:solidFill>
                <a:cs typeface="Calibri"/>
              </a:rPr>
              <a:t>Narva</a:t>
            </a:r>
            <a:r>
              <a:rPr lang="en-US" sz="2000" spc="-1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15" dirty="0" err="1">
                <a:solidFill>
                  <a:srgbClr val="00843B"/>
                </a:solidFill>
                <a:cs typeface="Calibri"/>
              </a:rPr>
              <a:t>laste</a:t>
            </a:r>
            <a:r>
              <a:rPr lang="en-US" sz="2000" spc="35" dirty="0">
                <a:solidFill>
                  <a:srgbClr val="00843B"/>
                </a:solidFill>
                <a:cs typeface="Calibri"/>
              </a:rPr>
              <a:t> </a:t>
            </a:r>
            <a:r>
              <a:rPr lang="en-US" sz="2000" spc="-5" dirty="0" err="1">
                <a:solidFill>
                  <a:srgbClr val="00843B"/>
                </a:solidFill>
                <a:cs typeface="Calibri"/>
              </a:rPr>
              <a:t>loomemajaga</a:t>
            </a:r>
            <a:endParaRPr lang="en-US" sz="2000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000" b="1" spc="-10" dirty="0" err="1">
                <a:solidFill>
                  <a:srgbClr val="00843B"/>
                </a:solidFill>
                <a:latin typeface="Calibri"/>
                <a:cs typeface="Calibri"/>
              </a:rPr>
              <a:t>Lasteaiad</a:t>
            </a:r>
            <a:r>
              <a:rPr sz="2000" b="1" spc="-1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843B"/>
                </a:solidFill>
                <a:latin typeface="Calibri"/>
                <a:cs typeface="Calibri"/>
              </a:rPr>
              <a:t>–</a:t>
            </a:r>
            <a:r>
              <a:rPr sz="2000" b="1" spc="-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meistriklassid</a:t>
            </a:r>
            <a:r>
              <a:rPr sz="2000" spc="4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lastele</a:t>
            </a:r>
            <a:endParaRPr sz="20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000" b="1" spc="-5" dirty="0">
                <a:solidFill>
                  <a:srgbClr val="00843B"/>
                </a:solidFill>
                <a:latin typeface="Calibri"/>
                <a:cs typeface="Calibri"/>
              </a:rPr>
              <a:t>Üldhariduskoolid</a:t>
            </a:r>
            <a:endParaRPr sz="20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000" b="1" dirty="0">
                <a:solidFill>
                  <a:srgbClr val="00843B"/>
                </a:solidFill>
                <a:latin typeface="Calibri"/>
                <a:cs typeface="Calibri"/>
              </a:rPr>
              <a:t>-</a:t>
            </a:r>
            <a:r>
              <a:rPr sz="2000" b="1" spc="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843B"/>
                </a:solidFill>
                <a:latin typeface="Calibri"/>
                <a:cs typeface="Calibri"/>
              </a:rPr>
              <a:t>avatud</a:t>
            </a:r>
            <a:r>
              <a:rPr sz="2000" spc="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843B"/>
                </a:solidFill>
                <a:latin typeface="Calibri"/>
                <a:cs typeface="Calibri"/>
              </a:rPr>
              <a:t>uste</a:t>
            </a:r>
            <a:r>
              <a:rPr sz="2000" spc="1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päevad,</a:t>
            </a:r>
            <a:r>
              <a:rPr sz="2000" spc="1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õpilasvarjupäevad,</a:t>
            </a:r>
            <a:r>
              <a:rPr sz="2000" spc="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Questival,</a:t>
            </a:r>
            <a:r>
              <a:rPr sz="2000" spc="4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temaatilised</a:t>
            </a:r>
            <a:r>
              <a:rPr sz="2000" spc="5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päevad,</a:t>
            </a:r>
            <a:r>
              <a:rPr sz="2000" spc="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meistriklassid</a:t>
            </a:r>
            <a:endParaRPr sz="2000" dirty="0">
              <a:latin typeface="Calibri"/>
              <a:cs typeface="Calibri"/>
            </a:endParaRPr>
          </a:p>
          <a:p>
            <a:pPr marL="605155" indent="-135890">
              <a:lnSpc>
                <a:spcPct val="100000"/>
              </a:lnSpc>
              <a:buChar char="-"/>
              <a:tabLst>
                <a:tab pos="605790" algn="l"/>
              </a:tabLst>
            </a:pP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tööõpetuse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843B"/>
                </a:solidFill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 tehnoloogia</a:t>
            </a:r>
            <a:r>
              <a:rPr sz="2000" spc="-2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843B"/>
                </a:solidFill>
                <a:latin typeface="Calibri"/>
                <a:cs typeface="Calibri"/>
              </a:rPr>
              <a:t>tunnid</a:t>
            </a:r>
            <a:r>
              <a:rPr sz="2000" spc="-2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meie</a:t>
            </a:r>
            <a:r>
              <a:rPr sz="2000" spc="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laborites</a:t>
            </a:r>
            <a:endParaRPr sz="2000" dirty="0">
              <a:latin typeface="Calibri"/>
              <a:cs typeface="Calibri"/>
            </a:endParaRPr>
          </a:p>
          <a:p>
            <a:pPr marL="605155" indent="-135890">
              <a:lnSpc>
                <a:spcPct val="100000"/>
              </a:lnSpc>
              <a:buChar char="-"/>
              <a:tabLst>
                <a:tab pos="605790" algn="l"/>
              </a:tabLst>
            </a:pP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valikained</a:t>
            </a:r>
            <a:r>
              <a:rPr sz="2000" spc="-2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843B"/>
                </a:solidFill>
                <a:latin typeface="Calibri"/>
                <a:cs typeface="Calibri"/>
              </a:rPr>
              <a:t>gümnasistidele</a:t>
            </a:r>
            <a:endParaRPr sz="2000" dirty="0">
              <a:latin typeface="Calibri"/>
              <a:cs typeface="Calibri"/>
            </a:endParaRPr>
          </a:p>
          <a:p>
            <a:pPr marL="605155" indent="-135890">
              <a:lnSpc>
                <a:spcPct val="100000"/>
              </a:lnSpc>
              <a:buChar char="-"/>
              <a:tabLst>
                <a:tab pos="605790" algn="l"/>
              </a:tabLst>
            </a:pPr>
            <a:r>
              <a:rPr sz="2000" spc="-15" dirty="0">
                <a:solidFill>
                  <a:srgbClr val="00843B"/>
                </a:solidFill>
                <a:latin typeface="Calibri"/>
                <a:cs typeface="Calibri"/>
              </a:rPr>
              <a:t>avatud</a:t>
            </a:r>
            <a:r>
              <a:rPr sz="2000" spc="-2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843B"/>
                </a:solidFill>
                <a:latin typeface="Calibri"/>
                <a:cs typeface="Calibri"/>
              </a:rPr>
              <a:t>uste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 päevad õpetajatele</a:t>
            </a:r>
            <a:endParaRPr sz="20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000" b="1" spc="-15" dirty="0">
                <a:solidFill>
                  <a:srgbClr val="00843B"/>
                </a:solidFill>
                <a:latin typeface="Calibri"/>
                <a:cs typeface="Calibri"/>
              </a:rPr>
              <a:t>Kõrgkoolid</a:t>
            </a:r>
            <a:r>
              <a:rPr sz="2000" b="1" spc="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843B"/>
                </a:solidFill>
                <a:latin typeface="Calibri"/>
                <a:cs typeface="Calibri"/>
              </a:rPr>
              <a:t>–</a:t>
            </a:r>
            <a:r>
              <a:rPr sz="2000" spc="10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lang="et-EE" sz="2000" spc="10" dirty="0">
                <a:solidFill>
                  <a:srgbClr val="00843B"/>
                </a:solidFill>
                <a:latin typeface="Calibri"/>
                <a:cs typeface="Calibri"/>
              </a:rPr>
              <a:t>IT Akadeemia, Inseneriakadeemia (töös), </a:t>
            </a:r>
            <a:r>
              <a:rPr sz="2000" spc="-10" dirty="0">
                <a:solidFill>
                  <a:srgbClr val="00843B"/>
                </a:solidFill>
                <a:latin typeface="Calibri"/>
                <a:cs typeface="Calibri"/>
              </a:rPr>
              <a:t>Erasmus+</a:t>
            </a:r>
            <a:r>
              <a:rPr sz="2000" spc="5" dirty="0">
                <a:solidFill>
                  <a:srgbClr val="00843B"/>
                </a:solidFill>
                <a:latin typeface="Calibri"/>
                <a:cs typeface="Calibri"/>
              </a:rPr>
              <a:t> </a:t>
            </a:r>
            <a:r>
              <a:rPr lang="et-EE" sz="2000" spc="-10" dirty="0">
                <a:solidFill>
                  <a:srgbClr val="00843B"/>
                </a:solidFill>
                <a:latin typeface="Calibri"/>
                <a:cs typeface="Calibri"/>
              </a:rPr>
              <a:t>programm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279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210" y="554114"/>
            <a:ext cx="3026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Õppekeskkond</a:t>
            </a:r>
            <a:endParaRPr lang="en-US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Users\Karens\Desktop\pics\2_foto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382811"/>
            <a:ext cx="3184865" cy="21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Karens\Desktop\pics\DSC_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731172"/>
            <a:ext cx="3184864" cy="211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Karens\Desktop\pic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19" y="1363078"/>
            <a:ext cx="3000246" cy="21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Karens\Desktop\pics\DSC_04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19" y="3731172"/>
            <a:ext cx="3000247" cy="211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Karens\Desktop\pics\4_foto-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09" y="1363080"/>
            <a:ext cx="3258691" cy="21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Users\Karens\Desktop\pics\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09" y="3731172"/>
            <a:ext cx="3258691" cy="211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Karens\Desktop\pics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374776"/>
            <a:ext cx="3184864" cy="21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Karens\Desktop\pics\hr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731172"/>
            <a:ext cx="3184864" cy="211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Karens\Desktop\pics\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19" y="1374776"/>
            <a:ext cx="3024143" cy="21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Karens\Desktop\pics\2_foto-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19" y="3745729"/>
            <a:ext cx="3024143" cy="21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Karens\Desktop\pics\2_foto-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08" y="3731172"/>
            <a:ext cx="3157091" cy="20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Arhiiv\pildid\foto s saita\DSC_03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08" y="1374776"/>
            <a:ext cx="3157091" cy="20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7210" y="554114"/>
            <a:ext cx="3026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Õppekeskkond</a:t>
            </a:r>
            <a:endParaRPr lang="en-US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537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Karens\Desktop\pics\1_fot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374776"/>
            <a:ext cx="3184864" cy="21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Karens\Desktop\pics\4_foto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" y="3704148"/>
            <a:ext cx="3184864" cy="21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Karens\Desktop\pics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19" y="1374776"/>
            <a:ext cx="3024143" cy="21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rhiiv\pildid\foto s saita\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19" y="3707958"/>
            <a:ext cx="3024143" cy="211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Users\Karens\Desktop\pics\4_foto-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48" y="3704148"/>
            <a:ext cx="3157091" cy="21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Karens\Desktop\tour-virtual-360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948" y="1283336"/>
            <a:ext cx="3157091" cy="21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7210" y="554114"/>
            <a:ext cx="3026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Õppekeskkond</a:t>
            </a:r>
            <a:endParaRPr lang="en-US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618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077" y="542925"/>
            <a:ext cx="552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Täiendusõpe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stkülik 1"/>
          <p:cNvSpPr/>
          <p:nvPr/>
        </p:nvSpPr>
        <p:spPr>
          <a:xfrm>
            <a:off x="399077" y="1615571"/>
            <a:ext cx="49654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t-EE" i="1" dirty="0">
                <a:solidFill>
                  <a:schemeClr val="accent2">
                    <a:lumMod val="75000"/>
                  </a:schemeClr>
                </a:solidFill>
              </a:rPr>
              <a:t>Pakume täiskasvanutele tööalaseid esma-, täiend- ja ümberõppekoolitusi (eesti ja vene keeles)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hitus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nergeetika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 ja 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automaatika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nfo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- ja 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kommunikatsioonitehnoloogia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aubandus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ogistika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eediatehnoloogiad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ehaanika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 ja 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metallitöötlus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ekstiili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- ja 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nahatöötlus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oiduainetöötlus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ransporditehnika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urismi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-, 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toitlustus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- ja 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majutusteenindus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ä</a:t>
            </a:r>
            <a:r>
              <a:rPr lang="en-US" sz="1500" dirty="0" err="1">
                <a:solidFill>
                  <a:schemeClr val="accent2">
                    <a:lumMod val="75000"/>
                  </a:schemeClr>
                </a:solidFill>
              </a:rPr>
              <a:t>riteenused</a:t>
            </a:r>
            <a:endParaRPr lang="et-EE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kaevandamine ja rikastamine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t-EE" sz="1500" dirty="0">
                <a:solidFill>
                  <a:schemeClr val="accent2">
                    <a:lumMod val="75000"/>
                  </a:schemeClr>
                </a:solidFill>
              </a:rPr>
              <a:t>keemia ja protsessitehnoloogia</a:t>
            </a:r>
          </a:p>
          <a:p>
            <a:pPr lvl="0"/>
            <a:endParaRPr lang="et-EE" dirty="0"/>
          </a:p>
        </p:txBody>
      </p:sp>
      <p:pic>
        <p:nvPicPr>
          <p:cNvPr id="1026" name="Picture 2" descr="Картинки по запросу esf täiendusõ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21" y="4624441"/>
            <a:ext cx="2439998" cy="12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stkülik 2"/>
          <p:cNvSpPr/>
          <p:nvPr/>
        </p:nvSpPr>
        <p:spPr>
          <a:xfrm>
            <a:off x="7055321" y="1615571"/>
            <a:ext cx="4236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Ida-Virumaa Kutsehariduskeskus on Eesti Töötukassa koolituskaardi koostööpartner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et-EE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t-EE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0"/>
            <a:endParaRPr lang="et-EE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t-EE" b="1" i="1" dirty="0">
                <a:solidFill>
                  <a:schemeClr val="accent2">
                    <a:lumMod val="75000"/>
                  </a:schemeClr>
                </a:solidFill>
              </a:rPr>
              <a:t>Tasuta kursused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t-EE" i="1" dirty="0">
                <a:solidFill>
                  <a:schemeClr val="accent2">
                    <a:lumMod val="75000"/>
                  </a:schemeClr>
                </a:solidFill>
              </a:rPr>
              <a:t>Haridus- ja Teadusministeeriumi ja  Euroopa Sotsiaalfondi toel programm „Täiskasvanuhariduse edendamine ja õppimisvõimaluste arendamine“</a:t>
            </a:r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158" y="1178502"/>
            <a:ext cx="3907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t-EE" b="1" i="1" dirty="0">
                <a:solidFill>
                  <a:schemeClr val="accent6">
                    <a:lumMod val="75000"/>
                  </a:schemeClr>
                </a:solidFill>
              </a:rPr>
              <a:t>Üle 2500 inimest aastas täiendusõppes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7493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176821" y="555256"/>
            <a:ext cx="518993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/>
              <a:t> </a:t>
            </a:r>
          </a:p>
          <a:p>
            <a:pPr eaLnBrk="0" hangingPunct="0">
              <a:defRPr/>
            </a:pPr>
            <a:r>
              <a:rPr lang="et-EE" sz="36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Liikmelisus</a:t>
            </a:r>
            <a:endParaRPr lang="et-EE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endParaRPr lang="et-EE" dirty="0"/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Mäetööstuse Ettevõtete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Masinatööstuse Liit MTÜ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Hotellide ja Restoranide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Täiskasvanute Koolitajate Assotsiatsioon Andras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Mittetulundusühing Eesti Grilliliit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Keemiatööstuse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Tarneahelate Juhtimise Ühing MTÜ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Ehitusettevõtjate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Raamatupidajate Kogu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Elektritööde Ettevõtjate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Turismihariduse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Eesti e-Kutsekooli konsortsium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Kutsekoolispordi Liit</a:t>
            </a: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AEHT - European </a:t>
            </a:r>
            <a:r>
              <a:rPr lang="et-EE" sz="1600" dirty="0" err="1">
                <a:solidFill>
                  <a:schemeClr val="accent1">
                    <a:lumMod val="75000"/>
                  </a:schemeClr>
                </a:solidFill>
              </a:rPr>
              <a:t>Association</a:t>
            </a:r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 of Hotel and </a:t>
            </a:r>
            <a:r>
              <a:rPr lang="et-EE" sz="1600" dirty="0" err="1">
                <a:solidFill>
                  <a:schemeClr val="accent1">
                    <a:lumMod val="75000"/>
                  </a:schemeClr>
                </a:solidFill>
              </a:rPr>
              <a:t>Tourism</a:t>
            </a:r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t-EE" sz="1600" dirty="0" err="1">
                <a:solidFill>
                  <a:schemeClr val="accent1">
                    <a:lumMod val="75000"/>
                  </a:schemeClr>
                </a:solidFill>
              </a:rPr>
              <a:t>Schools</a:t>
            </a:r>
            <a:endParaRPr lang="et-EE" sz="1600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/>
            <a:r>
              <a:rPr lang="et-EE" sz="1600" dirty="0">
                <a:solidFill>
                  <a:schemeClr val="accent1">
                    <a:lumMod val="75000"/>
                  </a:schemeClr>
                </a:solidFill>
              </a:rPr>
              <a:t>Ida-Viru </a:t>
            </a:r>
            <a:r>
              <a:rPr lang="et-EE" sz="1600" dirty="0" err="1">
                <a:solidFill>
                  <a:schemeClr val="accent1">
                    <a:lumMod val="75000"/>
                  </a:schemeClr>
                </a:solidFill>
              </a:rPr>
              <a:t>Haridusklaster</a:t>
            </a:r>
            <a:endParaRPr lang="et-EE" sz="1600" dirty="0">
              <a:solidFill>
                <a:schemeClr val="accent1">
                  <a:lumMod val="75000"/>
                </a:schemeClr>
              </a:solidFill>
            </a:endParaRPr>
          </a:p>
          <a:p>
            <a:pPr eaLnBrk="0" hangingPunct="0">
              <a:defRPr/>
            </a:pPr>
            <a:endParaRPr lang="et-EE" dirty="0"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11" y="5262079"/>
            <a:ext cx="1350495" cy="7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Картинки по запросу Eesti Mäetööstuse Ettevõtete Li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95" y="2124116"/>
            <a:ext cx="1986757" cy="5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Картинки по запросу Estonian Association of Construction Entreprene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46" y="2230303"/>
            <a:ext cx="3312002" cy="5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Eesti Täiskasvanute Koolitajate Assotsiatsio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14" y="1256006"/>
            <a:ext cx="629215" cy="6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KKSL.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95" y="2964546"/>
            <a:ext cx="2244725" cy="8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www.aeht.eu/templates/rt_xenon/custom/images/logo/aeht_logo_kirjag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2060" name="Picture 12" descr="AE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49" y="5018254"/>
            <a:ext cx="1892760" cy="12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ROL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43" y="2695317"/>
            <a:ext cx="2906868" cy="13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0" descr="EKTL logo"/>
          <p:cNvSpPr>
            <a:spLocks noChangeAspect="1" noChangeArrowheads="1"/>
          </p:cNvSpPr>
          <p:nvPr/>
        </p:nvSpPr>
        <p:spPr bwMode="auto">
          <a:xfrm>
            <a:off x="307975" y="7937"/>
            <a:ext cx="2496130" cy="24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24" name="AutoShape 28" descr="Eesti Keemiatööstuse Li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0" y="1442968"/>
            <a:ext cx="1809433" cy="526301"/>
          </a:xfrm>
          <a:prstGeom prst="rect">
            <a:avLst/>
          </a:prstGeom>
        </p:spPr>
      </p:pic>
      <p:pic>
        <p:nvPicPr>
          <p:cNvPr id="2088" name="Picture 40" descr="Liidust - Eesti Hotellide ja Restoranide Lii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98" y="3978526"/>
            <a:ext cx="3123653" cy="8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Käesolevast kuust on Logistika Pluss Eesti Masinatööstuse Liidu liige |  Logistika Plus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33" y="5018254"/>
            <a:ext cx="1758487" cy="115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41" y="1126471"/>
            <a:ext cx="1190776" cy="9627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98" y="3791670"/>
            <a:ext cx="1481585" cy="1228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26" y="1194256"/>
            <a:ext cx="1390103" cy="8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87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isu kohatäide 1"/>
          <p:cNvSpPr txBox="1">
            <a:spLocks/>
          </p:cNvSpPr>
          <p:nvPr/>
        </p:nvSpPr>
        <p:spPr>
          <a:xfrm>
            <a:off x="0" y="2490222"/>
            <a:ext cx="12192000" cy="2794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  <a:defRPr/>
            </a:pPr>
            <a:r>
              <a:rPr lang="et-EE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TÄNAME TEID TÄHELEPANU EEST 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t-EE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JA LOODAME MEELDIVALE KOOSTÖÖLE!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088" y="1140189"/>
            <a:ext cx="11415825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sissejuhatus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motivatsioonikõne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miks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on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vaja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?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Harald Lepisk,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moderaator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14.15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Ettevõtluskeskuse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tugi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partnerite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alustamisel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võrgustiku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EV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kool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koordinaator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Hälis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Värimäe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Noorte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ettevõtlikkuse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konsultant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Elisabeth Purga</a:t>
            </a: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14.30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koostöökogemus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valmidus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Karen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Sukiasyan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PR ja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arendusjuht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Virumaa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Kutsehariduskeskus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14.45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tegevustest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lähtuvad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koostöövõtted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Ühisgümnaasiumi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         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Aianduskooli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näitel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Kätlin Neimann,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Räpina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Ühisgümnaasium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Kuidas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praktikud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toovad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kooliellu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põnevust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"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päris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"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elu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Triinu Kärbla,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Kesklinna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Kool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15.15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Paneelarutelu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“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Kaisa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Pukk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Kaire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Jõe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Airis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Vesik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Anu-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Liis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Porman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Lotte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Teppe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15.55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Praktiline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töötuba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–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ideede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pank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16.40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kokkuvõte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16.50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Ekskursioon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külastus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(ca 45min)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439" y="211785"/>
            <a:ext cx="11297058" cy="72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spc="532" dirty="0">
                <a:solidFill>
                  <a:srgbClr val="3F3F3F"/>
                </a:solidFill>
                <a:latin typeface="Aino 1"/>
              </a:rPr>
              <a:t>PÄEVAKAVA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6362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46778" y="932181"/>
            <a:ext cx="10098445" cy="220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Räpina</a:t>
            </a:r>
            <a:r>
              <a:rPr lang="en-US" sz="4200" b="1" spc="353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ettevõtete</a:t>
            </a:r>
            <a:r>
              <a:rPr lang="en-US" sz="4200" b="1" spc="353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koostöövõtted</a:t>
            </a:r>
            <a:r>
              <a:rPr lang="en-US" sz="4200" b="1" spc="353" dirty="0">
                <a:solidFill>
                  <a:srgbClr val="FFFFFF"/>
                </a:solidFill>
                <a:latin typeface="Aino 1"/>
              </a:rPr>
              <a:t> </a:t>
            </a:r>
          </a:p>
          <a:p>
            <a:pPr algn="ctr">
              <a:lnSpc>
                <a:spcPts val="5880"/>
              </a:lnSpc>
            </a:pP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Räpina</a:t>
            </a:r>
            <a:r>
              <a:rPr lang="en-US" sz="4200" b="1" spc="353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Ühisgümnaasiumi</a:t>
            </a:r>
            <a:r>
              <a:rPr lang="en-US" sz="4200" b="1" spc="353" dirty="0">
                <a:solidFill>
                  <a:srgbClr val="FFFFFF"/>
                </a:solidFill>
                <a:latin typeface="Aino 1"/>
              </a:rPr>
              <a:t> ja </a:t>
            </a: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Aianduskooli</a:t>
            </a:r>
            <a:r>
              <a:rPr lang="en-US" sz="4200" b="1" spc="353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00" b="1" spc="353" dirty="0" err="1">
                <a:solidFill>
                  <a:srgbClr val="FFFFFF"/>
                </a:solidFill>
                <a:latin typeface="Aino 1"/>
              </a:rPr>
              <a:t>näitel</a:t>
            </a:r>
            <a:endParaRPr lang="en-US" sz="4200" b="1" spc="353" dirty="0">
              <a:solidFill>
                <a:srgbClr val="FFFFFF"/>
              </a:solidFill>
              <a:latin typeface="Aino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516017" y="3346450"/>
            <a:ext cx="13224034" cy="37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FFFFFF"/>
                </a:solidFill>
                <a:latin typeface="Aino 2"/>
              </a:rPr>
              <a:t>Kätlin Neimann, Räpina Ühisgümnaasium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3200400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088" y="1140189"/>
            <a:ext cx="11415825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sissejuhatus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motivatsioonikõne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miks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on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vaja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?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Harald Lepisk,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moderaator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14.15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Ettevõtluskeskuse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tugi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partnerite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alustamisel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võrgustiku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EV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kool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koordinaator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Hälis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Värimäe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Noorte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ettevõtlikkuse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konsultant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Elisabeth Purga</a:t>
            </a: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14.30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koostöökogemus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valmidus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Karen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Sukiasyan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PR ja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arendusjuht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Virumaa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Kutsehariduskeskus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14.45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tegevustest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lähtuvad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koostöövõtted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Ühisgümnaasiumi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         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Aianduskooli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näitel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Kätlin Neimann,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Räpina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Ühisgümnaasium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Kuidas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praktikud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toovad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kooliellu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põnevust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"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päris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"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elu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Triinu Kärbla,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Kesklinna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Kool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15.15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Paneelarutelu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“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Kaisa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Pukk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Kaire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Jõe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Airis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Vesik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Anu-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Liis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Porman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Lotte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Teppe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15.55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Praktiline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töötuba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–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ideede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pank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16.40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kokkuvõte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16.50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Ekskursioon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külastus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(ca 45min)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439" y="211785"/>
            <a:ext cx="11297058" cy="72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spc="532" dirty="0">
                <a:solidFill>
                  <a:srgbClr val="3F3F3F"/>
                </a:solidFill>
                <a:latin typeface="Aino 1"/>
              </a:rPr>
              <a:t>PÄEVAKAVA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6362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4435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4194" y="963924"/>
            <a:ext cx="11343613" cy="144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4"/>
              </a:lnSpc>
            </a:pP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Ida-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Viru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Ettevõtluskeskuse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tugi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koolide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</a:p>
          <a:p>
            <a:pPr algn="ctr">
              <a:lnSpc>
                <a:spcPts val="5824"/>
              </a:lnSpc>
            </a:pP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ja 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partnerite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koostöö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160" b="1" spc="179" dirty="0" err="1">
                <a:solidFill>
                  <a:srgbClr val="FFFFFF"/>
                </a:solidFill>
                <a:latin typeface="Aino 1"/>
              </a:rPr>
              <a:t>alustamisel</a:t>
            </a:r>
            <a:r>
              <a:rPr lang="en-US" sz="4160" b="1" spc="179" dirty="0">
                <a:solidFill>
                  <a:srgbClr val="FFFFFF"/>
                </a:solidFill>
                <a:latin typeface="Aino 1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16017" y="2698646"/>
            <a:ext cx="13224034" cy="75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4"/>
              </a:lnSpc>
            </a:pPr>
            <a:r>
              <a:rPr lang="en-US" sz="2195">
                <a:solidFill>
                  <a:srgbClr val="FFFFFF"/>
                </a:solidFill>
                <a:latin typeface="Aino 2"/>
              </a:rPr>
              <a:t>Ida-Viru võrgustiku EV kool koordinaator Hälis Värimäe </a:t>
            </a:r>
          </a:p>
          <a:p>
            <a:pPr algn="ctr">
              <a:lnSpc>
                <a:spcPts val="3074"/>
              </a:lnSpc>
            </a:pPr>
            <a:r>
              <a:rPr lang="en-US" sz="2195">
                <a:solidFill>
                  <a:srgbClr val="FFFFFF"/>
                </a:solidFill>
                <a:latin typeface="Aino 2"/>
              </a:rPr>
              <a:t> Noorte ettevõtlikkuse konsultant Elisabeth Purga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590659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57570" y="1138065"/>
            <a:ext cx="9876860" cy="144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Kuidas</a:t>
            </a:r>
            <a:r>
              <a:rPr lang="en-US" sz="4210" b="1" spc="29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praktikud</a:t>
            </a:r>
            <a:r>
              <a:rPr lang="en-US" sz="4210" b="1" spc="29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toovad</a:t>
            </a:r>
            <a:r>
              <a:rPr lang="en-US" sz="4210" b="1" spc="29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kooliellu</a:t>
            </a:r>
            <a:r>
              <a:rPr lang="en-US" sz="4210" b="1" spc="299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põnevust</a:t>
            </a:r>
            <a:r>
              <a:rPr lang="en-US" sz="4210" b="1" spc="299" dirty="0">
                <a:solidFill>
                  <a:srgbClr val="FFFFFF"/>
                </a:solidFill>
                <a:latin typeface="Aino 1"/>
              </a:rPr>
              <a:t> ja "</a:t>
            </a: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päris</a:t>
            </a:r>
            <a:r>
              <a:rPr lang="en-US" sz="4210" b="1" spc="299" dirty="0">
                <a:solidFill>
                  <a:srgbClr val="FFFFFF"/>
                </a:solidFill>
                <a:latin typeface="Aino 1"/>
              </a:rPr>
              <a:t>" </a:t>
            </a:r>
            <a:r>
              <a:rPr lang="en-US" sz="4210" b="1" spc="299" dirty="0" err="1">
                <a:solidFill>
                  <a:srgbClr val="FFFFFF"/>
                </a:solidFill>
                <a:latin typeface="Aino 1"/>
              </a:rPr>
              <a:t>elu</a:t>
            </a:r>
            <a:endParaRPr lang="en-US" sz="4210" b="1" spc="299" dirty="0">
              <a:solidFill>
                <a:srgbClr val="FFFFFF"/>
              </a:solidFill>
              <a:latin typeface="Aino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516017" y="2942114"/>
            <a:ext cx="13224034" cy="36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4"/>
              </a:lnSpc>
            </a:pPr>
            <a:r>
              <a:rPr lang="en-US" sz="2400" dirty="0">
                <a:solidFill>
                  <a:srgbClr val="FFFFFF"/>
                </a:solidFill>
                <a:latin typeface="Aino 2"/>
              </a:rPr>
              <a:t>Triinu Kärbla, </a:t>
            </a:r>
            <a:r>
              <a:rPr lang="en-US" sz="2400" dirty="0" err="1">
                <a:solidFill>
                  <a:srgbClr val="FFFFFF"/>
                </a:solidFill>
                <a:latin typeface="Aino 2"/>
              </a:rPr>
              <a:t>Võru</a:t>
            </a:r>
            <a:r>
              <a:rPr lang="en-US" sz="2400" dirty="0">
                <a:solidFill>
                  <a:srgbClr val="FFFFFF"/>
                </a:solidFill>
                <a:latin typeface="Aino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ino 2"/>
              </a:rPr>
              <a:t>Kesklinna</a:t>
            </a:r>
            <a:r>
              <a:rPr lang="en-US" sz="2400" dirty="0">
                <a:solidFill>
                  <a:srgbClr val="FFFFFF"/>
                </a:solidFill>
                <a:latin typeface="Aino 2"/>
              </a:rPr>
              <a:t> Kool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796063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088" y="1140189"/>
            <a:ext cx="11415825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sissejuhatus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motivatsioonikõne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miks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on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vaja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?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Harald Lepisk,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moderaator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14.15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Ettevõtluskeskuse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tugi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partnerite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alustamisel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võrgustiku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EV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kool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koordinaator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Hälis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Värimäe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Noorte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ettevõtlikkuse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konsultant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Elisabeth Purga</a:t>
            </a: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14.30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koostöökogemus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valmidus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Karen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Sukiasyan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PR ja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arendusjuht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Virumaa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Kutsehariduskeskus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14.45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tegevustest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lähtuvad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koostöövõtted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Ühisgümnaasiumi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         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Aianduskooli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näitel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Kätlin Neimann,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Räpina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Ühisgümnaasium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Kuidas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praktikud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toovad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kooliellu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põnevust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"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päris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"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elu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Triinu Kärbla,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Kesklinna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Kool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15.15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Paneelarutelu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“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Kaisa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Pukk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Kaire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Jõe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Airis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Vesik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Anu-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Liis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Porman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Lotte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Teppe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15.55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Praktiline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töötuba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–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ideede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pank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16.40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kokkuvõte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16.50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Ekskursioon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külastus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(ca 45min)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439" y="211785"/>
            <a:ext cx="11297058" cy="72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spc="532" dirty="0">
                <a:solidFill>
                  <a:srgbClr val="3F3F3F"/>
                </a:solidFill>
                <a:latin typeface="Aino 1"/>
              </a:rPr>
              <a:t>PÄEVAKAVA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6362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9231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4362" y="-152929"/>
            <a:ext cx="12500723" cy="7010929"/>
            <a:chOff x="0" y="0"/>
            <a:chExt cx="4938557" cy="276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38557" cy="2769750"/>
            </a:xfrm>
            <a:custGeom>
              <a:avLst/>
              <a:gdLst/>
              <a:ahLst/>
              <a:cxnLst/>
              <a:rect l="l" t="t" r="r" b="b"/>
              <a:pathLst>
                <a:path w="4938557" h="2769750">
                  <a:moveTo>
                    <a:pt x="0" y="0"/>
                  </a:moveTo>
                  <a:lnTo>
                    <a:pt x="4938557" y="0"/>
                  </a:lnTo>
                  <a:lnTo>
                    <a:pt x="4938557" y="2769750"/>
                  </a:lnTo>
                  <a:lnTo>
                    <a:pt x="0" y="2769750"/>
                  </a:lnTo>
                  <a:close/>
                </a:path>
              </a:pathLst>
            </a:custGeom>
            <a:solidFill>
              <a:srgbClr val="FDFCFD">
                <a:alpha val="7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7570" y="194074"/>
            <a:ext cx="9876860" cy="22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4210" b="1" spc="273" dirty="0">
                <a:solidFill>
                  <a:srgbClr val="3F3F3F"/>
                </a:solidFill>
                <a:latin typeface="Aino 1"/>
              </a:rPr>
              <a:t>PANEELARUTELU</a:t>
            </a:r>
          </a:p>
          <a:p>
            <a:pPr algn="ctr">
              <a:lnSpc>
                <a:spcPts val="5893"/>
              </a:lnSpc>
            </a:pPr>
            <a:r>
              <a:rPr lang="en-US" sz="4210" b="1" spc="273" dirty="0">
                <a:solidFill>
                  <a:srgbClr val="3F3F3F"/>
                </a:solidFill>
                <a:latin typeface="Aino 1"/>
              </a:rPr>
              <a:t>“</a:t>
            </a:r>
            <a:r>
              <a:rPr lang="en-US" sz="4210" b="1" spc="273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4210" b="1" spc="273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4210" b="1" spc="273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4210" b="1" spc="273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4210" b="1" spc="273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4210" b="1" spc="273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 algn="ctr">
              <a:lnSpc>
                <a:spcPts val="5893"/>
              </a:lnSpc>
            </a:pPr>
            <a:endParaRPr lang="en-US" sz="4210" spc="273" dirty="0">
              <a:solidFill>
                <a:srgbClr val="3F3F3F"/>
              </a:solidFill>
              <a:latin typeface="Aino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02645" y="2005926"/>
            <a:ext cx="994567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9"/>
              </a:lnSpc>
            </a:pP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Kaisa</a:t>
            </a:r>
            <a:r>
              <a:rPr lang="en-US" sz="2133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Pukk</a:t>
            </a:r>
            <a:endParaRPr lang="en-US" sz="2133" b="1" dirty="0">
              <a:solidFill>
                <a:srgbClr val="3F3F3F"/>
              </a:solidFill>
              <a:latin typeface="Aino 1"/>
            </a:endParaRPr>
          </a:p>
          <a:p>
            <a:pPr algn="ctr">
              <a:lnSpc>
                <a:spcPts val="2219"/>
              </a:lnSpc>
            </a:pPr>
            <a:r>
              <a:rPr lang="en-US" sz="2133" dirty="0" err="1">
                <a:solidFill>
                  <a:srgbClr val="3F3F3F"/>
                </a:solidFill>
                <a:latin typeface="Aino 2"/>
              </a:rPr>
              <a:t>Toila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valla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Spordi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ja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kultuurikeskuse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kultuurijuht</a:t>
            </a: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r>
              <a:rPr lang="en-US" sz="2133" b="1" dirty="0">
                <a:solidFill>
                  <a:srgbClr val="3F3F3F"/>
                </a:solidFill>
                <a:latin typeface="Aino 1"/>
              </a:rPr>
              <a:t>Kaire </a:t>
            </a: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Jõe</a:t>
            </a:r>
            <a:endParaRPr lang="en-US" sz="2133" b="1" dirty="0">
              <a:solidFill>
                <a:srgbClr val="3F3F3F"/>
              </a:solidFill>
              <a:latin typeface="Aino 1"/>
            </a:endParaRPr>
          </a:p>
          <a:p>
            <a:pPr algn="ctr">
              <a:lnSpc>
                <a:spcPts val="2219"/>
              </a:lnSpc>
            </a:pPr>
            <a:r>
              <a:rPr lang="en-US" sz="2133" dirty="0" err="1">
                <a:solidFill>
                  <a:srgbClr val="3F3F3F"/>
                </a:solidFill>
                <a:latin typeface="Aino 2"/>
              </a:rPr>
              <a:t>Toila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Gümnaasiumi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ja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Kohtla-Järve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Gümnaasiumi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ajaloo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ning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ühiskonnaõpetaja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õpilasfirmade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juhendaja</a:t>
            </a: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Airis</a:t>
            </a:r>
            <a:r>
              <a:rPr lang="en-US" sz="2133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Vesik</a:t>
            </a:r>
            <a:endParaRPr lang="en-US" sz="2133" b="1" dirty="0">
              <a:solidFill>
                <a:srgbClr val="3F3F3F"/>
              </a:solidFill>
              <a:latin typeface="Aino 1"/>
            </a:endParaRPr>
          </a:p>
          <a:p>
            <a:pPr algn="ctr">
              <a:lnSpc>
                <a:spcPts val="2219"/>
              </a:lnSpc>
            </a:pPr>
            <a:r>
              <a:rPr lang="en-US" sz="2133" dirty="0">
                <a:solidFill>
                  <a:srgbClr val="3F3F3F"/>
                </a:solidFill>
                <a:latin typeface="Aino 2"/>
              </a:rPr>
              <a:t>Kiviõli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Seikluskeskuse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personalispetsialist</a:t>
            </a: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r>
              <a:rPr lang="en-US" sz="2133" b="1" dirty="0">
                <a:solidFill>
                  <a:srgbClr val="3F3F3F"/>
                </a:solidFill>
                <a:latin typeface="Aino 1"/>
              </a:rPr>
              <a:t>Anu-</a:t>
            </a: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Liis</a:t>
            </a:r>
            <a:r>
              <a:rPr lang="en-US" sz="2133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Porman</a:t>
            </a:r>
            <a:endParaRPr lang="en-US" sz="2133" b="1" dirty="0">
              <a:solidFill>
                <a:srgbClr val="3F3F3F"/>
              </a:solidFill>
              <a:latin typeface="Aino 1"/>
            </a:endParaRPr>
          </a:p>
          <a:p>
            <a:pPr algn="ctr">
              <a:lnSpc>
                <a:spcPts val="2219"/>
              </a:lnSpc>
            </a:pPr>
            <a:r>
              <a:rPr lang="en-US" sz="2133" dirty="0" err="1">
                <a:solidFill>
                  <a:srgbClr val="3F3F3F"/>
                </a:solidFill>
                <a:latin typeface="Aino 2"/>
              </a:rPr>
              <a:t>Endise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õpilasfirma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Väike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Rõõm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eestvedaja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Toila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valla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spordi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-ja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kultuurikeskuse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kultuuritöötaja</a:t>
            </a: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r>
              <a:rPr lang="en-US" sz="2133" b="1" dirty="0">
                <a:solidFill>
                  <a:srgbClr val="3F3F3F"/>
                </a:solidFill>
                <a:latin typeface="Aino 1"/>
              </a:rPr>
              <a:t>Lotte </a:t>
            </a:r>
            <a:r>
              <a:rPr lang="en-US" sz="2133" b="1" dirty="0" err="1">
                <a:solidFill>
                  <a:srgbClr val="3F3F3F"/>
                </a:solidFill>
                <a:latin typeface="Aino 1"/>
              </a:rPr>
              <a:t>Teppe</a:t>
            </a:r>
            <a:endParaRPr lang="en-US" sz="2133" b="1" dirty="0">
              <a:solidFill>
                <a:srgbClr val="3F3F3F"/>
              </a:solidFill>
              <a:latin typeface="Aino 1"/>
            </a:endParaRPr>
          </a:p>
          <a:p>
            <a:pPr algn="ctr">
              <a:lnSpc>
                <a:spcPts val="2219"/>
              </a:lnSpc>
            </a:pPr>
            <a:r>
              <a:rPr lang="en-US" sz="2133" dirty="0" err="1">
                <a:solidFill>
                  <a:srgbClr val="3F3F3F"/>
                </a:solidFill>
                <a:latin typeface="Aino 2"/>
              </a:rPr>
              <a:t>Kohtla-Järve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Gümnaasiumi</a:t>
            </a:r>
            <a:r>
              <a:rPr lang="en-US" sz="2133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2133" dirty="0" err="1">
                <a:solidFill>
                  <a:srgbClr val="3F3F3F"/>
                </a:solidFill>
                <a:latin typeface="Aino 2"/>
              </a:rPr>
              <a:t>õpilane</a:t>
            </a: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endParaRPr lang="en-US" sz="2133" dirty="0">
              <a:solidFill>
                <a:srgbClr val="3F3F3F"/>
              </a:solidFill>
              <a:latin typeface="Aino 2"/>
            </a:endParaRPr>
          </a:p>
          <a:p>
            <a:pPr algn="ctr">
              <a:lnSpc>
                <a:spcPts val="2219"/>
              </a:lnSpc>
            </a:pPr>
            <a:endParaRPr lang="en-US" sz="2133" dirty="0">
              <a:solidFill>
                <a:srgbClr val="3F3F3F"/>
              </a:solidFill>
              <a:latin typeface="Aino 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0" y="171961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088" y="1140189"/>
            <a:ext cx="11415825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sissejuhatus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motivatsioonikõne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miks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on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vaja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?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Harald Lepisk,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moderaator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14.15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Ettevõtluskeskuse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tugi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partnerite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alustamisel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võrgustiku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EV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kool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koordinaator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Hälis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Värimäe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Noorte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ettevõtlikkuse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konsultant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Elisabeth Purga</a:t>
            </a: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14.30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koostöökogemus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valmidus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Karen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Sukiasyan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PR ja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arendusjuht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Ida-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Virumaa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Kutsehariduskeskus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14.45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ettevõtete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tegevustest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lähtuvad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koostöövõtted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Räpina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Ühisgümnaasiumi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         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Aianduskooli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näitel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Kätlin Neimann,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Räpina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Ühisgümnaasium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15.00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Kuidas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praktikud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toovad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kooliellu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põnevust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"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päris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"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elu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Triinu Kärbla,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Võru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Kesklinna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Kool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1"/>
              </a:rPr>
              <a:t> </a:t>
            </a: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15.15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Paneelarutelu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“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Koostöö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võimalused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ja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pidurid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”</a:t>
            </a:r>
          </a:p>
          <a:p>
            <a:pPr>
              <a:lnSpc>
                <a:spcPts val="1715"/>
              </a:lnSpc>
            </a:pPr>
            <a:r>
              <a:rPr lang="en-US" sz="1824" dirty="0">
                <a:solidFill>
                  <a:srgbClr val="3F3F3F"/>
                </a:solidFill>
                <a:latin typeface="Aino 2"/>
              </a:rPr>
              <a:t>         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Kaisa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Pukk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Kaire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Jõe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Airis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Vesik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Anu-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Liis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Porman</a:t>
            </a:r>
            <a:r>
              <a:rPr lang="en-US" sz="1824" dirty="0">
                <a:solidFill>
                  <a:srgbClr val="3F3F3F"/>
                </a:solidFill>
                <a:latin typeface="Aino 2"/>
              </a:rPr>
              <a:t>, Lotte </a:t>
            </a:r>
            <a:r>
              <a:rPr lang="en-US" sz="1824" dirty="0" err="1">
                <a:solidFill>
                  <a:srgbClr val="3F3F3F"/>
                </a:solidFill>
                <a:latin typeface="Aino 2"/>
              </a:rPr>
              <a:t>Teppe</a:t>
            </a: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15"/>
              </a:lnSpc>
            </a:pPr>
            <a:endParaRPr lang="en-US" sz="1824" dirty="0">
              <a:solidFill>
                <a:srgbClr val="3F3F3F"/>
              </a:solidFill>
              <a:latin typeface="Aino 2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15.55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Praktiline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töötuba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–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ideede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pank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16.40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Seminari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kokkuvõte</a:t>
            </a:r>
            <a:endParaRPr lang="en-US" sz="1894" b="1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15"/>
              </a:lnSpc>
            </a:pPr>
            <a:endParaRPr lang="en-US" sz="1894" dirty="0">
              <a:solidFill>
                <a:srgbClr val="3F3F3F"/>
              </a:solidFill>
              <a:latin typeface="Aino 1"/>
            </a:endParaRPr>
          </a:p>
          <a:p>
            <a:pPr>
              <a:lnSpc>
                <a:spcPts val="1780"/>
              </a:lnSpc>
            </a:pPr>
            <a:r>
              <a:rPr lang="en-US" sz="1894" b="1" dirty="0">
                <a:solidFill>
                  <a:srgbClr val="3F3F3F"/>
                </a:solidFill>
                <a:latin typeface="Aino 1"/>
              </a:rPr>
              <a:t>16.50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Ekskursioon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- Ida-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Virumaa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Kutsehariduskeskuse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</a:t>
            </a:r>
            <a:r>
              <a:rPr lang="en-US" sz="1894" b="1" dirty="0" err="1">
                <a:solidFill>
                  <a:srgbClr val="3F3F3F"/>
                </a:solidFill>
                <a:latin typeface="Aino 1"/>
              </a:rPr>
              <a:t>külastus</a:t>
            </a:r>
            <a:r>
              <a:rPr lang="en-US" sz="1894" b="1" dirty="0">
                <a:solidFill>
                  <a:srgbClr val="3F3F3F"/>
                </a:solidFill>
                <a:latin typeface="Aino 1"/>
              </a:rPr>
              <a:t> (ca 45min)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439" y="211785"/>
            <a:ext cx="11297058" cy="72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spc="532" dirty="0">
                <a:solidFill>
                  <a:srgbClr val="3F3F3F"/>
                </a:solidFill>
                <a:latin typeface="Aino 1"/>
              </a:rPr>
              <a:t>PÄEVAKAVA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63627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9291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885" b="87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4707" y="1313904"/>
            <a:ext cx="11402587" cy="78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3"/>
              </a:lnSpc>
            </a:pPr>
            <a:r>
              <a:rPr lang="en-US" sz="4795" b="1" spc="340" dirty="0">
                <a:solidFill>
                  <a:srgbClr val="FFFFFF"/>
                </a:solidFill>
                <a:latin typeface="Aino 1"/>
              </a:rPr>
              <a:t>PRAKTILINE</a:t>
            </a:r>
            <a:r>
              <a:rPr lang="en-US" sz="4795" spc="340" dirty="0">
                <a:solidFill>
                  <a:srgbClr val="FFFFFF"/>
                </a:solidFill>
                <a:latin typeface="Aino 1"/>
              </a:rPr>
              <a:t> </a:t>
            </a:r>
            <a:r>
              <a:rPr lang="en-US" sz="4795" b="1" spc="340" dirty="0">
                <a:solidFill>
                  <a:srgbClr val="FFFFFF"/>
                </a:solidFill>
                <a:latin typeface="Aino 1"/>
              </a:rPr>
              <a:t>KOOSTÖÖTUBA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5808" y="2362097"/>
            <a:ext cx="9960384" cy="104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en-US" sz="1995">
                <a:solidFill>
                  <a:srgbClr val="FFFFFF"/>
                </a:solidFill>
                <a:latin typeface="Aino 2"/>
              </a:rPr>
              <a:t>Ajurünnak, kus koolide, ettevõtete ja teiste kooliväliste partnerite esindajad genereerivad ühiselt koostöö ideid, mida ühiselt ellu viia, lähtudes oma võimalustest, pidades silmas nii õpilaste, koolide kui ettevõtete vajadusi ja ootusi.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203689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727" r="16644" b="1518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300796"/>
            <a:ext cx="12192000" cy="1784574"/>
            <a:chOff x="0" y="0"/>
            <a:chExt cx="4816593" cy="705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705017"/>
            </a:xfrm>
            <a:custGeom>
              <a:avLst/>
              <a:gdLst/>
              <a:ahLst/>
              <a:cxnLst/>
              <a:rect l="l" t="t" r="r" b="b"/>
              <a:pathLst>
                <a:path w="4816592" h="705017">
                  <a:moveTo>
                    <a:pt x="0" y="0"/>
                  </a:moveTo>
                  <a:lnTo>
                    <a:pt x="4816592" y="0"/>
                  </a:lnTo>
                  <a:lnTo>
                    <a:pt x="4816592" y="705017"/>
                  </a:lnTo>
                  <a:lnTo>
                    <a:pt x="0" y="705017"/>
                  </a:lnTo>
                  <a:close/>
                </a:path>
              </a:pathLst>
            </a:custGeom>
            <a:solidFill>
              <a:srgbClr val="FDFCFD">
                <a:alpha val="7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543562"/>
            <a:ext cx="12192000" cy="131443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73815" y="2256346"/>
            <a:ext cx="7844370" cy="179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5198" b="1" dirty="0">
                <a:solidFill>
                  <a:srgbClr val="000000"/>
                </a:solidFill>
                <a:latin typeface="Aino 1"/>
              </a:rPr>
              <a:t>KOOSTÖÖ LIIGUTAB </a:t>
            </a:r>
          </a:p>
          <a:p>
            <a:pPr algn="ctr">
              <a:lnSpc>
                <a:spcPts val="7278"/>
              </a:lnSpc>
            </a:pPr>
            <a:r>
              <a:rPr lang="en-US" sz="5198" b="1" dirty="0">
                <a:solidFill>
                  <a:srgbClr val="000000"/>
                </a:solidFill>
                <a:latin typeface="Aino 1"/>
              </a:rPr>
              <a:t>MÄGESID!</a:t>
            </a:r>
          </a:p>
        </p:txBody>
      </p:sp>
      <p:sp>
        <p:nvSpPr>
          <p:cNvPr id="8" name="AutoShape 8"/>
          <p:cNvSpPr/>
          <p:nvPr/>
        </p:nvSpPr>
        <p:spPr>
          <a:xfrm>
            <a:off x="-18669" y="4085369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18669" y="2300795"/>
            <a:ext cx="12192000" cy="0"/>
          </a:xfrm>
          <a:prstGeom prst="line">
            <a:avLst/>
          </a:prstGeom>
          <a:ln w="104775" cap="flat">
            <a:solidFill>
              <a:srgbClr val="FDFC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-202205" y="-31140"/>
            <a:ext cx="12222900" cy="6919560"/>
          </a:xfrm>
          <a:prstGeom prst="rect">
            <a:avLst/>
          </a:prstGeom>
          <a:solidFill>
            <a:srgbClr val="A7ABAA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t-EE" sz="900" dirty="0"/>
          </a:p>
        </p:txBody>
      </p:sp>
      <p:sp>
        <p:nvSpPr>
          <p:cNvPr id="39" name="CustomShape 2"/>
          <p:cNvSpPr/>
          <p:nvPr/>
        </p:nvSpPr>
        <p:spPr>
          <a:xfrm>
            <a:off x="600660" y="722880"/>
            <a:ext cx="3273120" cy="6417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860" tIns="22500" rIns="22860" bIns="22500">
            <a:noAutofit/>
          </a:bodyPr>
          <a:lstStyle/>
          <a:p>
            <a:pPr>
              <a:tabLst>
                <a:tab pos="0" algn="l"/>
              </a:tabLst>
            </a:pPr>
            <a:br>
              <a:rPr sz="900"/>
            </a:br>
            <a:endParaRPr lang="et-EE" sz="900" spc="-1">
              <a:latin typeface="Arial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862388" y="651746"/>
            <a:ext cx="5764640" cy="358047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80" tIns="25380" rIns="25380" bIns="25380" anchor="b">
            <a:noAutofit/>
          </a:bodyPr>
          <a:lstStyle/>
          <a:p>
            <a:pPr>
              <a:tabLst>
                <a:tab pos="0" algn="l"/>
              </a:tabLst>
            </a:pPr>
            <a:r>
              <a:rPr lang="et-EE" sz="4000" b="1" cap="all" spc="-162" dirty="0" err="1"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HARIDUSKlastri</a:t>
            </a:r>
            <a:r>
              <a:rPr lang="et-EE" sz="4000" b="1" cap="all" spc="-162" dirty="0"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 </a:t>
            </a:r>
          </a:p>
          <a:p>
            <a:pPr>
              <a:tabLst>
                <a:tab pos="0" algn="l"/>
              </a:tabLst>
            </a:pPr>
            <a:r>
              <a:rPr lang="fi-FI" sz="4000" cap="all" spc="-162" dirty="0" err="1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tugi</a:t>
            </a:r>
            <a:r>
              <a:rPr lang="fi-FI" sz="4000" cap="all" spc="-162" dirty="0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 </a:t>
            </a:r>
            <a:endParaRPr lang="et-EE" sz="4000" cap="all" spc="-162" dirty="0">
              <a:solidFill>
                <a:srgbClr val="FFFFFF"/>
              </a:solidFill>
              <a:latin typeface="Exo" pitchFamily="2" charset="0"/>
              <a:ea typeface="Titillium Web ExtraLight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fi-FI" sz="4000" cap="all" spc="-162" dirty="0" err="1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koolide</a:t>
            </a:r>
            <a:r>
              <a:rPr lang="fi-FI" sz="4000" cap="all" spc="-162" dirty="0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 ja </a:t>
            </a:r>
            <a:endParaRPr lang="et-EE" sz="4000" cap="all" spc="-162" dirty="0">
              <a:solidFill>
                <a:srgbClr val="FFFFFF"/>
              </a:solidFill>
              <a:latin typeface="Exo" pitchFamily="2" charset="0"/>
              <a:ea typeface="Titillium Web ExtraLight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fi-FI" sz="4000" cap="all" spc="-162" dirty="0" err="1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partnerite</a:t>
            </a:r>
            <a:r>
              <a:rPr lang="fi-FI" sz="4000" cap="all" spc="-162" dirty="0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 </a:t>
            </a:r>
            <a:endParaRPr lang="et-EE" sz="4000" cap="all" spc="-162" dirty="0">
              <a:solidFill>
                <a:srgbClr val="FFFFFF"/>
              </a:solidFill>
              <a:latin typeface="Exo" pitchFamily="2" charset="0"/>
              <a:ea typeface="Titillium Web ExtraLight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fi-FI" sz="4000" cap="all" spc="-162" dirty="0" err="1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koostöö</a:t>
            </a:r>
            <a:r>
              <a:rPr lang="fi-FI" sz="4000" cap="all" spc="-162" dirty="0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 </a:t>
            </a:r>
            <a:r>
              <a:rPr lang="fi-FI" sz="4000" cap="all" spc="-162" dirty="0" err="1">
                <a:solidFill>
                  <a:srgbClr val="FFFFFF"/>
                </a:solidFill>
                <a:latin typeface="Exo" pitchFamily="2" charset="0"/>
                <a:ea typeface="Titillium Web ExtraLight"/>
                <a:cs typeface="Times New Roman" panose="02020603050405020304" pitchFamily="18" charset="0"/>
              </a:rPr>
              <a:t>alustamisel</a:t>
            </a:r>
            <a:endParaRPr lang="et-EE" sz="4000" spc="-1" dirty="0">
              <a:latin typeface="Exo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CustomShape 4"/>
          <p:cNvSpPr/>
          <p:nvPr/>
        </p:nvSpPr>
        <p:spPr>
          <a:xfrm>
            <a:off x="694479" y="4685409"/>
            <a:ext cx="10984680" cy="9516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80" tIns="25380" rIns="25380" bIns="25380">
            <a:noAutofit/>
          </a:bodyPr>
          <a:lstStyle/>
          <a:p>
            <a:pPr>
              <a:tabLst>
                <a:tab pos="0" algn="l"/>
              </a:tabLst>
            </a:pPr>
            <a:br>
              <a:rPr sz="900" dirty="0"/>
            </a:br>
            <a:br>
              <a:rPr sz="900" dirty="0"/>
            </a:br>
            <a:br>
              <a:rPr sz="900" dirty="0"/>
            </a:br>
            <a:br>
              <a:rPr sz="900" dirty="0"/>
            </a:br>
            <a:endParaRPr lang="et-EE" sz="900" dirty="0"/>
          </a:p>
          <a:p>
            <a:pPr>
              <a:tabLst>
                <a:tab pos="0" algn="l"/>
              </a:tabLst>
            </a:pPr>
            <a:endParaRPr lang="et-EE" sz="2400" spc="-1" dirty="0">
              <a:solidFill>
                <a:srgbClr val="FFFFFF"/>
              </a:solidFill>
              <a:latin typeface="Titillium Web SemiBold"/>
              <a:ea typeface="Titillium Web SemiBold"/>
            </a:endParaRPr>
          </a:p>
        </p:txBody>
      </p:sp>
      <p:sp>
        <p:nvSpPr>
          <p:cNvPr id="42" name="CustomShape 5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Logo valge.png" descr="Logo valge.png"/>
          <p:cNvPicPr/>
          <p:nvPr/>
        </p:nvPicPr>
        <p:blipFill>
          <a:blip r:embed="rId2"/>
          <a:stretch/>
        </p:blipFill>
        <p:spPr>
          <a:xfrm>
            <a:off x="2835265" y="5507296"/>
            <a:ext cx="1942240" cy="951660"/>
          </a:xfrm>
          <a:prstGeom prst="rect">
            <a:avLst/>
          </a:prstGeom>
          <a:ln w="126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7D255-81A2-4865-B68B-C41311928D62}"/>
              </a:ext>
            </a:extLst>
          </p:cNvPr>
          <p:cNvSpPr txBox="1"/>
          <p:nvPr/>
        </p:nvSpPr>
        <p:spPr>
          <a:xfrm rot="20391956">
            <a:off x="6749447" y="1408423"/>
            <a:ext cx="5912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000" b="1" dirty="0">
                <a:latin typeface="Exo" pitchFamily="2" charset="0"/>
              </a:rPr>
              <a:t>Vabadus lennata kõrgelt!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88369-E36A-4138-3AF2-BBEAF7DC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3" y="5479642"/>
            <a:ext cx="2154449" cy="928211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1039F141-3C85-4151-A179-92E28AB27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12772"/>
          <a:stretch/>
        </p:blipFill>
        <p:spPr>
          <a:xfrm>
            <a:off x="6698919" y="2803489"/>
            <a:ext cx="4878895" cy="3246143"/>
          </a:xfrm>
          <a:prstGeom prst="ellipse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93140326-DE36-20FD-B6BD-FEEB67C60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8637" y="5729800"/>
            <a:ext cx="3701146" cy="8817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           </a:t>
            </a:r>
            <a:r>
              <a:rPr lang="et-EE" sz="3300" b="1" spc="-1" dirty="0">
                <a:solidFill>
                  <a:srgbClr val="000000"/>
                </a:solidFill>
                <a:latin typeface="Arial"/>
                <a:ea typeface="DejaVu Sans"/>
              </a:rPr>
              <a:t>HARIDUSKLASTRI EESMÄRK</a:t>
            </a:r>
            <a:endParaRPr lang="et-EE" sz="3300" spc="-1" dirty="0"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609480" y="1940602"/>
            <a:ext cx="1097190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/>
          </a:bodyPr>
          <a:lstStyle/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Tuua partnerid </a:t>
            </a:r>
            <a:r>
              <a:rPr lang="et-EE" sz="3000" b="1" spc="-1" dirty="0">
                <a:solidFill>
                  <a:srgbClr val="000000"/>
                </a:solidFill>
                <a:latin typeface="Arial"/>
                <a:ea typeface="DejaVu Sans"/>
              </a:rPr>
              <a:t>keskpõrandale kokku, </a:t>
            </a: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olla</a:t>
            </a:r>
            <a:r>
              <a:rPr lang="et-EE" sz="3000" b="1" spc="-1" dirty="0">
                <a:solidFill>
                  <a:srgbClr val="000000"/>
                </a:solidFill>
                <a:latin typeface="Arial"/>
                <a:ea typeface="DejaVu Sans"/>
              </a:rPr>
              <a:t> liitjaks, kokkutoojaks </a:t>
            </a: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ning</a:t>
            </a:r>
            <a:r>
              <a:rPr lang="et-EE" sz="3000" b="1" spc="-1" dirty="0">
                <a:solidFill>
                  <a:srgbClr val="000000"/>
                </a:solidFill>
                <a:latin typeface="Arial"/>
                <a:ea typeface="DejaVu Sans"/>
              </a:rPr>
              <a:t> võrgustiku eestvedajaks</a:t>
            </a: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3000" b="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Ühiselt arendada ja koordineerida maakonna haridusvaldkonda. </a:t>
            </a:r>
            <a:br>
              <a:rPr sz="900" dirty="0"/>
            </a:b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t-EE" sz="3000" spc="-1" dirty="0">
              <a:latin typeface="Arial"/>
            </a:endParaRPr>
          </a:p>
          <a:p>
            <a:pPr marL="216000" indent="-161460">
              <a:spcAft>
                <a:spcPts val="707"/>
              </a:spcAft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Maakonnaväliste õppurite/ haridustöötajate sissetoomine</a:t>
            </a:r>
            <a:endParaRPr lang="et-EE" sz="3000" spc="-1" dirty="0">
              <a:latin typeface="Arial"/>
            </a:endParaRPr>
          </a:p>
          <a:p>
            <a:pPr marL="216000" indent="-161460">
              <a:spcAft>
                <a:spcPts val="707"/>
              </a:spcAft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Hariduse kvaliteedi parandamine (sh keeleõpe ja kõigil astmetel)</a:t>
            </a:r>
            <a:endParaRPr lang="et-EE" sz="3000" spc="-1" dirty="0">
              <a:latin typeface="Arial"/>
            </a:endParaRPr>
          </a:p>
          <a:p>
            <a:pPr marL="216000" indent="-161460">
              <a:spcAft>
                <a:spcPts val="707"/>
              </a:spcAft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et-EE" sz="3000" spc="-1" dirty="0">
                <a:solidFill>
                  <a:srgbClr val="000000"/>
                </a:solidFill>
                <a:latin typeface="Arial"/>
                <a:ea typeface="DejaVu Sans"/>
              </a:rPr>
              <a:t>Erinevate haridusvaldkondade koondamine ja sidumine</a:t>
            </a:r>
            <a:endParaRPr lang="et-EE" sz="3000" spc="-1" dirty="0">
              <a:latin typeface="Arial"/>
            </a:endParaRPr>
          </a:p>
          <a:p>
            <a:pPr>
              <a:spcAft>
                <a:spcPts val="707"/>
              </a:spcAft>
            </a:pPr>
            <a:endParaRPr lang="et-EE" sz="3000" spc="-1" dirty="0">
              <a:latin typeface="Arial"/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" name="Kollane.png_1" descr="Kollane.png"/>
          <p:cNvPicPr/>
          <p:nvPr/>
        </p:nvPicPr>
        <p:blipFill>
          <a:blip r:embed="rId2"/>
          <a:stretch/>
        </p:blipFill>
        <p:spPr>
          <a:xfrm>
            <a:off x="530280" y="670320"/>
            <a:ext cx="1885140" cy="58968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422881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43885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      </a:t>
            </a:r>
            <a:r>
              <a:rPr lang="et-EE" sz="3600" b="1" spc="-1" dirty="0">
                <a:solidFill>
                  <a:srgbClr val="000000"/>
                </a:solidFill>
                <a:latin typeface="Arial"/>
                <a:ea typeface="DejaVu Sans"/>
              </a:rPr>
              <a:t>     Mida peame oluliseks?</a:t>
            </a:r>
            <a:endParaRPr lang="et-EE" sz="3600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530280" y="1814940"/>
            <a:ext cx="10971900" cy="445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000" spc="-1" dirty="0">
                <a:latin typeface="Arial"/>
              </a:rPr>
              <a:t>Haridusastmete ülest lähenemist (lasteaiast kõrgkoolini välja)</a:t>
            </a: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3300" spc="-1" dirty="0">
              <a:latin typeface="Arial"/>
            </a:endParaRP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3300" spc="-1" dirty="0">
              <a:latin typeface="Arial"/>
            </a:endParaRPr>
          </a:p>
          <a:p>
            <a:pPr marL="216000" indent="-161460">
              <a:spcBef>
                <a:spcPts val="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t-EE" sz="3300" spc="-1" dirty="0">
              <a:latin typeface="Arial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spc="-1" dirty="0">
                <a:latin typeface="Arial"/>
              </a:rPr>
              <a:t> </a:t>
            </a:r>
            <a:r>
              <a:rPr lang="et-EE" sz="3000" spc="-1" dirty="0">
                <a:latin typeface="Arial"/>
              </a:rPr>
              <a:t>Haridusasutuste koostöö teiste valdkondade/sektoritega</a:t>
            </a: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br>
              <a:rPr lang="et-EE" sz="3300" spc="-1" dirty="0">
                <a:latin typeface="Arial"/>
              </a:rPr>
            </a:br>
            <a:endParaRPr lang="et-EE" sz="3300" spc="-1" dirty="0">
              <a:latin typeface="Arial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CE7849-BC41-91DA-7215-A1820C09154B}"/>
              </a:ext>
            </a:extLst>
          </p:cNvPr>
          <p:cNvSpPr/>
          <p:nvPr/>
        </p:nvSpPr>
        <p:spPr>
          <a:xfrm>
            <a:off x="625311" y="2705404"/>
            <a:ext cx="1575208" cy="1117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C393F8-6DCD-0384-E919-72B895A6FFEE}"/>
              </a:ext>
            </a:extLst>
          </p:cNvPr>
          <p:cNvSpPr/>
          <p:nvPr/>
        </p:nvSpPr>
        <p:spPr>
          <a:xfrm>
            <a:off x="4258393" y="2657052"/>
            <a:ext cx="2575374" cy="120147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605C12-9E09-CC65-A7B3-38F01686209A}"/>
              </a:ext>
            </a:extLst>
          </p:cNvPr>
          <p:cNvSpPr/>
          <p:nvPr/>
        </p:nvSpPr>
        <p:spPr>
          <a:xfrm>
            <a:off x="6740293" y="2675014"/>
            <a:ext cx="2218441" cy="116555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209C-3D17-70D6-5E15-9CFFF14E1C8A}"/>
              </a:ext>
            </a:extLst>
          </p:cNvPr>
          <p:cNvSpPr txBox="1"/>
          <p:nvPr/>
        </p:nvSpPr>
        <p:spPr>
          <a:xfrm>
            <a:off x="835209" y="3087969"/>
            <a:ext cx="1297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500" b="1" dirty="0"/>
              <a:t>LASTEAED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E7CC5-DF0E-9149-3371-59D4AF85E483}"/>
              </a:ext>
            </a:extLst>
          </p:cNvPr>
          <p:cNvSpPr txBox="1"/>
          <p:nvPr/>
        </p:nvSpPr>
        <p:spPr>
          <a:xfrm>
            <a:off x="2761836" y="3565943"/>
            <a:ext cx="1297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500" b="1" dirty="0"/>
              <a:t>LASTEAED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A7A943-818F-8DA4-C26F-96387ACA5D9C}"/>
              </a:ext>
            </a:extLst>
          </p:cNvPr>
          <p:cNvSpPr/>
          <p:nvPr/>
        </p:nvSpPr>
        <p:spPr>
          <a:xfrm>
            <a:off x="2132381" y="2685890"/>
            <a:ext cx="2210107" cy="120147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F878F-61FD-8928-4DC8-60618019F629}"/>
              </a:ext>
            </a:extLst>
          </p:cNvPr>
          <p:cNvSpPr txBox="1"/>
          <p:nvPr/>
        </p:nvSpPr>
        <p:spPr>
          <a:xfrm>
            <a:off x="2310482" y="3090162"/>
            <a:ext cx="1932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500" b="1" dirty="0"/>
              <a:t>ÜLDHARIDUSKOOL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D1B54-40B7-ECA3-B07D-5536869FCAA9}"/>
              </a:ext>
            </a:extLst>
          </p:cNvPr>
          <p:cNvSpPr txBox="1"/>
          <p:nvPr/>
        </p:nvSpPr>
        <p:spPr>
          <a:xfrm>
            <a:off x="4390278" y="3090162"/>
            <a:ext cx="2458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500" b="1" dirty="0"/>
              <a:t>KUTSEHARIDUSKESKUS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AD188-80E5-833C-AD7B-EC1103E73DE1}"/>
              </a:ext>
            </a:extLst>
          </p:cNvPr>
          <p:cNvSpPr txBox="1"/>
          <p:nvPr/>
        </p:nvSpPr>
        <p:spPr>
          <a:xfrm>
            <a:off x="6896848" y="3153558"/>
            <a:ext cx="1932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500" b="1" dirty="0"/>
              <a:t>KÕRGKOOL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00A0B0-0736-C401-B74E-16F63CEF2458}"/>
              </a:ext>
            </a:extLst>
          </p:cNvPr>
          <p:cNvSpPr/>
          <p:nvPr/>
        </p:nvSpPr>
        <p:spPr>
          <a:xfrm>
            <a:off x="8829469" y="2685890"/>
            <a:ext cx="2218441" cy="116555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3B6AD6-FD95-D67F-B919-248CE1656652}"/>
              </a:ext>
            </a:extLst>
          </p:cNvPr>
          <p:cNvSpPr txBox="1"/>
          <p:nvPr/>
        </p:nvSpPr>
        <p:spPr>
          <a:xfrm>
            <a:off x="9037011" y="3153558"/>
            <a:ext cx="1932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500" b="1" dirty="0"/>
              <a:t>HUVIHARIDUS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92058D-4B6E-7D3B-3633-4FD78FC57642}"/>
              </a:ext>
            </a:extLst>
          </p:cNvPr>
          <p:cNvSpPr/>
          <p:nvPr/>
        </p:nvSpPr>
        <p:spPr>
          <a:xfrm>
            <a:off x="625311" y="4757055"/>
            <a:ext cx="1790109" cy="11170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33C51-5A03-A633-323A-FC558D77D088}"/>
              </a:ext>
            </a:extLst>
          </p:cNvPr>
          <p:cNvSpPr txBox="1"/>
          <p:nvPr/>
        </p:nvSpPr>
        <p:spPr>
          <a:xfrm>
            <a:off x="844378" y="5175782"/>
            <a:ext cx="14862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500" b="1" dirty="0"/>
              <a:t>ETTEVÕTTED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0A7ADD-97D9-FCB4-B3AF-A64F27A3FC6A}"/>
              </a:ext>
            </a:extLst>
          </p:cNvPr>
          <p:cNvSpPr/>
          <p:nvPr/>
        </p:nvSpPr>
        <p:spPr>
          <a:xfrm>
            <a:off x="2265347" y="4713542"/>
            <a:ext cx="2210107" cy="12014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57384D-9147-101F-C0E7-3BC9C0300257}"/>
              </a:ext>
            </a:extLst>
          </p:cNvPr>
          <p:cNvSpPr/>
          <p:nvPr/>
        </p:nvSpPr>
        <p:spPr>
          <a:xfrm>
            <a:off x="4423182" y="4797958"/>
            <a:ext cx="1790109" cy="11170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41AC5-1307-FBAE-1F33-FB12B376928F}"/>
              </a:ext>
            </a:extLst>
          </p:cNvPr>
          <p:cNvSpPr txBox="1"/>
          <p:nvPr/>
        </p:nvSpPr>
        <p:spPr>
          <a:xfrm>
            <a:off x="4555061" y="5217990"/>
            <a:ext cx="14862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500" b="1" dirty="0"/>
              <a:t>MTÜ-d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D4074F5-495A-67EB-DCD3-E6BC720732F2}"/>
              </a:ext>
            </a:extLst>
          </p:cNvPr>
          <p:cNvSpPr/>
          <p:nvPr/>
        </p:nvSpPr>
        <p:spPr>
          <a:xfrm>
            <a:off x="6053259" y="4690902"/>
            <a:ext cx="2210107" cy="12014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1E17B-5C7D-34AD-A493-2C58CC0A0E3A}"/>
              </a:ext>
            </a:extLst>
          </p:cNvPr>
          <p:cNvSpPr txBox="1"/>
          <p:nvPr/>
        </p:nvSpPr>
        <p:spPr>
          <a:xfrm>
            <a:off x="2415420" y="5048172"/>
            <a:ext cx="1932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500" b="1" dirty="0"/>
              <a:t>AVALIKU SEKTORI ASUTUSED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7ECD23-6918-03A6-E72E-F70C0A1BBF95}"/>
              </a:ext>
            </a:extLst>
          </p:cNvPr>
          <p:cNvSpPr txBox="1"/>
          <p:nvPr/>
        </p:nvSpPr>
        <p:spPr>
          <a:xfrm>
            <a:off x="6237253" y="4999385"/>
            <a:ext cx="1932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500" b="1" dirty="0"/>
              <a:t>Muusemid, noortekeskus jms.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t-EE" sz="2200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      </a:t>
            </a:r>
            <a:r>
              <a:rPr lang="et-EE" sz="3600" b="1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t-EE" sz="3600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609480" y="1604700"/>
            <a:ext cx="1097190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spc="-1" dirty="0">
                <a:solidFill>
                  <a:srgbClr val="000000"/>
                </a:solidFill>
                <a:latin typeface="Arial"/>
                <a:ea typeface="DejaVu Sans"/>
              </a:rPr>
              <a:t>Kuidas lõhkuda mulle, milles oleme harjunud tegutsema?</a:t>
            </a:r>
            <a:br>
              <a:rPr lang="et-EE" sz="3300" spc="-1" dirty="0">
                <a:solidFill>
                  <a:srgbClr val="000000"/>
                </a:solidFill>
                <a:latin typeface="Arial"/>
                <a:ea typeface="DejaVu Sans"/>
              </a:rPr>
            </a:br>
            <a:endParaRPr lang="et-EE" sz="33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spc="-1" dirty="0">
                <a:solidFill>
                  <a:srgbClr val="000000"/>
                </a:solidFill>
                <a:latin typeface="Arial"/>
              </a:rPr>
              <a:t>Kuidas saavad haridusasutused ja koolivälised partnerid üksteisele kasulikud olla ning </a:t>
            </a:r>
            <a:r>
              <a:rPr lang="et-EE" sz="3300" spc="-1" dirty="0">
                <a:solidFill>
                  <a:srgbClr val="FFC000"/>
                </a:solidFill>
                <a:latin typeface="Arial"/>
              </a:rPr>
              <a:t>PÄRISELT</a:t>
            </a:r>
            <a:r>
              <a:rPr lang="et-EE" sz="3300" spc="-1" dirty="0">
                <a:solidFill>
                  <a:srgbClr val="000000"/>
                </a:solidFill>
                <a:latin typeface="Arial"/>
              </a:rPr>
              <a:t> õppetööd koostöös mitmekesisemaks luua?</a:t>
            </a:r>
            <a:br>
              <a:rPr lang="et-EE" sz="3300" spc="-1" dirty="0">
                <a:solidFill>
                  <a:srgbClr val="000000"/>
                </a:solidFill>
                <a:latin typeface="Arial"/>
              </a:rPr>
            </a:br>
            <a:endParaRPr lang="et-EE" sz="3300" spc="-1" dirty="0">
              <a:solidFill>
                <a:srgbClr val="000000"/>
              </a:solidFill>
              <a:latin typeface="Arial"/>
            </a:endParaRPr>
          </a:p>
          <a:p>
            <a:pPr marL="54540">
              <a:spcBef>
                <a:spcPts val="709"/>
              </a:spcBef>
              <a:buClr>
                <a:srgbClr val="000000"/>
              </a:buClr>
              <a:buSzPct val="45000"/>
            </a:pPr>
            <a:r>
              <a:rPr lang="et-EE" sz="3300" b="1" spc="-1" dirty="0">
                <a:solidFill>
                  <a:srgbClr val="FFC000"/>
                </a:solidFill>
                <a:latin typeface="Arial"/>
              </a:rPr>
              <a:t>Millist tuge vajate selleks Haridusklastrilt? </a:t>
            </a:r>
            <a:endParaRPr lang="et-EE" sz="1400" b="1" spc="-1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50" name="Kollane.png_3" descr="Kollane.png"/>
          <p:cNvPicPr/>
          <p:nvPr/>
        </p:nvPicPr>
        <p:blipFill>
          <a:blip r:embed="rId2"/>
          <a:stretch/>
        </p:blipFill>
        <p:spPr>
          <a:xfrm>
            <a:off x="530280" y="67068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2A9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2625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6F25CF-1145-1056-ABBB-8127A154FE8B}"/>
              </a:ext>
            </a:extLst>
          </p:cNvPr>
          <p:cNvSpPr/>
          <p:nvPr/>
        </p:nvSpPr>
        <p:spPr>
          <a:xfrm>
            <a:off x="-74645" y="-31140"/>
            <a:ext cx="11964005" cy="6919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900"/>
          </a:p>
        </p:txBody>
      </p:sp>
      <p:sp>
        <p:nvSpPr>
          <p:cNvPr id="44" name="CustomShape 1"/>
          <p:cNvSpPr/>
          <p:nvPr/>
        </p:nvSpPr>
        <p:spPr>
          <a:xfrm>
            <a:off x="609480" y="273600"/>
            <a:ext cx="10971720" cy="1144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t-EE" sz="3300" spc="-1" dirty="0"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609480" y="1604700"/>
            <a:ext cx="1097190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spcAft>
                <a:spcPts val="707"/>
              </a:spcAft>
            </a:pPr>
            <a:endParaRPr lang="et-EE" sz="3000" spc="-1" dirty="0">
              <a:latin typeface="Arial"/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11889360" y="-31140"/>
            <a:ext cx="317700" cy="6919560"/>
          </a:xfrm>
          <a:prstGeom prst="rect">
            <a:avLst/>
          </a:prstGeom>
          <a:solidFill>
            <a:srgbClr val="FFC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" name="Kollane.png_1" descr="Kollane.png"/>
          <p:cNvPicPr/>
          <p:nvPr/>
        </p:nvPicPr>
        <p:blipFill>
          <a:blip r:embed="rId2"/>
          <a:stretch/>
        </p:blipFill>
        <p:spPr>
          <a:xfrm>
            <a:off x="530280" y="670320"/>
            <a:ext cx="1885140" cy="589680"/>
          </a:xfrm>
          <a:prstGeom prst="rect">
            <a:avLst/>
          </a:prstGeom>
          <a:ln w="1260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6CD53-6594-9093-1C03-87FC9DD7170B}"/>
              </a:ext>
            </a:extLst>
          </p:cNvPr>
          <p:cNvSpPr txBox="1"/>
          <p:nvPr/>
        </p:nvSpPr>
        <p:spPr>
          <a:xfrm>
            <a:off x="1080646" y="1604700"/>
            <a:ext cx="53537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500" b="1" dirty="0">
                <a:solidFill>
                  <a:srgbClr val="FFC000"/>
                </a:solidFill>
              </a:rPr>
              <a:t>Kuidas hindate enda haridusasutuses koostööd kooliväliste partneritega?</a:t>
            </a:r>
            <a:r>
              <a:rPr lang="et-EE" sz="45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Google Shape;318;p40">
            <a:extLst>
              <a:ext uri="{FF2B5EF4-FFF2-40B4-BE49-F238E27FC236}">
                <a16:creationId xmlns:a16="http://schemas.microsoft.com/office/drawing/2014/main" id="{74798422-FA11-FD48-9B35-8AD2E5D511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2341" y="1144526"/>
            <a:ext cx="3978145" cy="489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VKHK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00B050"/>
      </a:accent1>
      <a:accent2>
        <a:srgbClr val="00B050"/>
      </a:accent2>
      <a:accent3>
        <a:srgbClr val="00B050"/>
      </a:accent3>
      <a:accent4>
        <a:srgbClr val="00B050"/>
      </a:accent4>
      <a:accent5>
        <a:srgbClr val="00B050"/>
      </a:accent5>
      <a:accent6>
        <a:srgbClr val="00B050"/>
      </a:accent6>
      <a:hlink>
        <a:srgbClr val="FFC0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IVKHK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00B050"/>
      </a:accent1>
      <a:accent2>
        <a:srgbClr val="00B050"/>
      </a:accent2>
      <a:accent3>
        <a:srgbClr val="00B050"/>
      </a:accent3>
      <a:accent4>
        <a:srgbClr val="00B050"/>
      </a:accent4>
      <a:accent5>
        <a:srgbClr val="00B050"/>
      </a:accent5>
      <a:accent6>
        <a:srgbClr val="00B050"/>
      </a:accent6>
      <a:hlink>
        <a:srgbClr val="FFC0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139BE1A1F75D4ABF8DF7D2EBF4F747" ma:contentTypeVersion="16" ma:contentTypeDescription="Loo uus dokument" ma:contentTypeScope="" ma:versionID="fa0d4a7a606e9afe7e4eb5d378cd2ca5">
  <xsd:schema xmlns:xsd="http://www.w3.org/2001/XMLSchema" xmlns:xs="http://www.w3.org/2001/XMLSchema" xmlns:p="http://schemas.microsoft.com/office/2006/metadata/properties" xmlns:ns2="5f7bf177-c2d9-488d-9e78-1b3d24026cee" xmlns:ns3="60be1968-d0e5-4701-af7b-a90510cb729c" targetNamespace="http://schemas.microsoft.com/office/2006/metadata/properties" ma:root="true" ma:fieldsID="5fe8205593a69480a0828bfc189c1c1b" ns2:_="" ns3:_="">
    <xsd:import namespace="5f7bf177-c2d9-488d-9e78-1b3d24026cee"/>
    <xsd:import namespace="60be1968-d0e5-4701-af7b-a90510cb729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bf177-c2d9-488d-9e78-1b3d24026c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e9469c-7ca1-41d0-a574-3fd0ecd673ae}" ma:internalName="TaxCatchAll" ma:showField="CatchAllData" ma:web="5f7bf177-c2d9-488d-9e78-1b3d24026c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e1968-d0e5-4701-af7b-a90510cb72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Pildisildid" ma:readOnly="false" ma:fieldId="{5cf76f15-5ced-4ddc-b409-7134ff3c332f}" ma:taxonomyMulti="true" ma:sspId="eb32a49f-bdf3-4243-b9ac-d252f8bbdb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f7bf177-c2d9-488d-9e78-1b3d24026cee">
      <UserInfo>
        <DisplayName>Anna Dudnik</DisplayName>
        <AccountId>119</AccountId>
        <AccountType/>
      </UserInfo>
    </SharedWithUsers>
    <TaxCatchAll xmlns="5f7bf177-c2d9-488d-9e78-1b3d24026cee" xsi:nil="true"/>
    <lcf76f155ced4ddcb4097134ff3c332f xmlns="60be1968-d0e5-4701-af7b-a90510cb729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C07365-4300-4E70-93C5-776A5A82C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7bf177-c2d9-488d-9e78-1b3d24026cee"/>
    <ds:schemaRef ds:uri="60be1968-d0e5-4701-af7b-a90510cb72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E7D18B-38E1-4DA0-B1D7-4EA2D29C2CB6}">
  <ds:schemaRefs>
    <ds:schemaRef ds:uri="http://schemas.microsoft.com/office/2006/metadata/properties"/>
    <ds:schemaRef ds:uri="http://schemas.microsoft.com/office/infopath/2007/PartnerControls"/>
    <ds:schemaRef ds:uri="5f7bf177-c2d9-488d-9e78-1b3d24026cee"/>
    <ds:schemaRef ds:uri="60be1968-d0e5-4701-af7b-a90510cb729c"/>
  </ds:schemaRefs>
</ds:datastoreItem>
</file>

<file path=customXml/itemProps3.xml><?xml version="1.0" encoding="utf-8"?>
<ds:datastoreItem xmlns:ds="http://schemas.openxmlformats.org/officeDocument/2006/customXml" ds:itemID="{2C5C5A15-D7F3-4C89-86DD-74AB730E5D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16412</TotalTime>
  <Words>2830</Words>
  <Application>Microsoft Office PowerPoint</Application>
  <PresentationFormat>Laiekraan</PresentationFormat>
  <Paragraphs>439</Paragraphs>
  <Slides>45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12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45</vt:i4>
      </vt:variant>
    </vt:vector>
  </HeadingPairs>
  <TitlesOfParts>
    <vt:vector size="59" baseType="lpstr">
      <vt:lpstr>Aino 1</vt:lpstr>
      <vt:lpstr>Aino 2</vt:lpstr>
      <vt:lpstr>Arial</vt:lpstr>
      <vt:lpstr>Bookman Old Style</vt:lpstr>
      <vt:lpstr>Calibri</vt:lpstr>
      <vt:lpstr>Calibri Light</vt:lpstr>
      <vt:lpstr>Exo</vt:lpstr>
      <vt:lpstr>inherit</vt:lpstr>
      <vt:lpstr>Rubik</vt:lpstr>
      <vt:lpstr>Times New Roman</vt:lpstr>
      <vt:lpstr>Titillium Web SemiBold</vt:lpstr>
      <vt:lpstr>Wingdings</vt:lpstr>
      <vt:lpstr>Office Theme</vt:lpstr>
      <vt:lpstr>1_Office Theme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Dedi Juniadi</dc:creator>
  <cp:lastModifiedBy>Hege-Lee Paiste</cp:lastModifiedBy>
  <cp:revision>819</cp:revision>
  <dcterms:created xsi:type="dcterms:W3CDTF">2014-11-14T15:21:24Z</dcterms:created>
  <dcterms:modified xsi:type="dcterms:W3CDTF">2022-11-02T15:04:42Z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0x010100EF139BE1A1F75D4ABF8DF7D2EBF4F747</vt:lpwstr>
  </property>
  <property fmtid="{D5CDD505-2E9C-101B-9397-08002B2CF9AE}" pid="3" name="MediaServiceImageTags">
    <vt:lpwstr/>
  </property>
</Properties>
</file>